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67" r:id="rId3"/>
    <p:sldId id="268" r:id="rId4"/>
    <p:sldId id="296" r:id="rId5"/>
    <p:sldId id="290" r:id="rId6"/>
    <p:sldId id="272" r:id="rId7"/>
    <p:sldId id="275" r:id="rId8"/>
    <p:sldId id="265" r:id="rId9"/>
    <p:sldId id="276" r:id="rId10"/>
    <p:sldId id="280" r:id="rId11"/>
    <p:sldId id="282" r:id="rId12"/>
    <p:sldId id="281" r:id="rId13"/>
    <p:sldId id="283" r:id="rId14"/>
    <p:sldId id="284" r:id="rId15"/>
    <p:sldId id="285" r:id="rId16"/>
    <p:sldId id="291" r:id="rId17"/>
    <p:sldId id="292" r:id="rId18"/>
    <p:sldId id="293" r:id="rId19"/>
    <p:sldId id="278" r:id="rId20"/>
    <p:sldId id="277" r:id="rId21"/>
    <p:sldId id="297" r:id="rId22"/>
    <p:sldId id="269" r:id="rId23"/>
    <p:sldId id="294" r:id="rId24"/>
    <p:sldId id="298" r:id="rId25"/>
    <p:sldId id="299" r:id="rId26"/>
    <p:sldId id="295" r:id="rId27"/>
    <p:sldId id="301" r:id="rId28"/>
    <p:sldId id="273" r:id="rId29"/>
    <p:sldId id="274" r:id="rId30"/>
    <p:sldId id="30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8F7"/>
    <a:srgbClr val="FAF5F1"/>
    <a:srgbClr val="7B815B"/>
    <a:srgbClr val="E3E3E8"/>
    <a:srgbClr val="E6E6EA"/>
    <a:srgbClr val="F5F5F5"/>
    <a:srgbClr val="E3E7EB"/>
    <a:srgbClr val="90A860"/>
    <a:srgbClr val="8BAFC1"/>
    <a:srgbClr val="88AB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29"/>
    <p:restoredTop sz="77740"/>
  </p:normalViewPr>
  <p:slideViewPr>
    <p:cSldViewPr snapToGrid="0">
      <p:cViewPr>
        <p:scale>
          <a:sx n="86" d="100"/>
          <a:sy n="86" d="100"/>
        </p:scale>
        <p:origin x="80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1E937-506A-D34B-B3A8-19DB590E9D37}" type="datetimeFigureOut">
              <a:rPr lang="en-US" smtClean="0"/>
              <a:t>9/3/25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CEE7C-9B61-504E-99E9-0CD8DE0A6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30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"It’s easy to say we offer aftercare. But if we’re honest — does every family feel it? Do we offer it consistently, or only sometimes? Would </a:t>
            </a:r>
            <a:r>
              <a:rPr lang="en-US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every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family say they felt supported weeks and months after the funeral? That’s the standard we must hold ourselves to."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70% of consumers say connected processes — where they don’t have to repeat themselves — are very important to winning their business. (Salesforce, 2023)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E7C-9B61-504E-99E9-0CD8DE0A63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12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721B0-21D5-8C7B-0FA0-82145F5A2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26F19C-CB6E-9230-04CD-2E0DE007EF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0E7538-B4B0-B299-5A48-C158CEC22A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"It's easy to be there when the room is full, when the ceremony is beautiful, when everyone’s watching.</a:t>
            </a:r>
            <a:br>
              <a:rPr lang="en-US" dirty="0"/>
            </a:br>
            <a:r>
              <a:rPr lang="en-US" dirty="0"/>
              <a:t>But what matters most — what families never forget — is who stayed when the crowds were gone."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7A7D4-3D16-66D3-8C33-50A67C5FC5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E7C-9B61-504E-99E9-0CD8DE0A63F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3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Before we dive in, I want to start with some honest reflection. We all care deeply about the families we serve, but when it comes to aftercare, it’s worth asking: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Is our follow-up structured? Is it something every family can count on? Or is it dependent on the day, the workload, or who happens to be there?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many, aftercare is a heartfelt intention, but not always a consistent experience.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that’s where some of the biggest gaps in family support happen. Today’s conversation is about seeing those gaps... and thinking differently about how we fill them.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E7C-9B61-504E-99E9-0CD8DE0A63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22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Every piece in the kit is intentional. Whether it’s grief support, estate settlement help, or a soft introduction to planning ahead — everything is designed to meet real needs families face immediately after a loss.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We’re not throwing them into a sales funnel. We’re building a bridge.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E7C-9B61-504E-99E9-0CD8DE0A63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03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We’re not throwing them into a sales funnel. We’re building a bridge.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simple, repeatable 4-step process helps families feel cared for--- and opens the door for future conversations naturally.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E7C-9B61-504E-99E9-0CD8DE0A63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27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Now that you’ve seen the big picture workflow, let’s break it down. </a:t>
            </a:r>
            <a:b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exactly happens at each stage? What do families experience? What tools are introduced? I’m going to walk you through the real steps — from the arrangement conference all the way through future planning conversations — so you can see how it all fits together in a natural, compassionate way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simple, repeatable 4-step process helps families feel cared for — and opens the door for future conversations naturally.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E7C-9B61-504E-99E9-0CD8DE0A63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98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E7C-9B61-504E-99E9-0CD8DE0A63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47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"This appointment is sacred space. A time to reconnect. To ask, listen and support. It’s not about a checklist. It’s about the heart. And data shows it matters — 81% of consumers won’t buy from someone they don’t trust. This is where that trust grows."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E7C-9B61-504E-99E9-0CD8DE0A63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42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"Aftercare is about listening. The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Elevia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survey is a soft check-in, and our text-based platform ensures families know we’re still with them. It’s personal, not pushy — and they can always opt out. But most don’t. Because it feels human."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E7C-9B61-504E-99E9-0CD8DE0A63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20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CEE7C-9B61-504E-99E9-0CD8DE0A63F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7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F7C34-8A67-2131-50DC-FC35AA691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0C90C3-6521-FEF1-5524-2B6ABAFF4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972ED-395F-9768-CC1A-7EF2DF6F3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D712-9F9C-1E4E-83E0-96A487D88693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F73BA-C7A4-F1D9-881A-2C935DB60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2FF0A-32DD-17D7-889E-5DB0399B1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B19F-7209-3C44-97B3-0FE324DA9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27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D05CC-8CCB-D041-5521-728AEBE85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335C3-F819-EF39-2904-B2BB884A7B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C7F19-F369-ABAB-B252-3A10DEFBD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D712-9F9C-1E4E-83E0-96A487D88693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3531D-ADA2-E11D-811D-10F919D3D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47458-C181-3E5A-ADC0-4F4389408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B19F-7209-3C44-97B3-0FE324DA9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15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BFAA52-F5A4-030F-650D-1AB26D9C1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755EA2-1E05-35CF-1C79-A1F37BF0C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5F5B8-A734-9F9D-F71C-4CA2D2A1D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D712-9F9C-1E4E-83E0-96A487D88693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A894C-EFE1-71A3-1452-9A853130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E1942-0D88-5CC2-1BF5-B5724E644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B19F-7209-3C44-97B3-0FE324DA9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82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8D2F7-FF9E-1A89-AE20-658B1DC42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F5914-F92B-F0A4-F177-9A3EA2287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BEBA0-63CE-4121-381A-BADDBB4C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D712-9F9C-1E4E-83E0-96A487D88693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ADE13-C9D2-C4C5-868A-D1CABE7C5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28C52-6A87-6FE8-BA69-7CFE9871C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B19F-7209-3C44-97B3-0FE324DA9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15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404B0-250C-A1A7-CD71-0C152DC65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2F77B-AA56-3FB4-F93B-F3459CD6B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CF6EB-DB1A-BEB3-A827-AE46734B9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D712-9F9C-1E4E-83E0-96A487D88693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19411-E028-F7B7-9B6B-93257930C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CC0EF-2AE1-3D65-ECB1-3DA60E3DC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B19F-7209-3C44-97B3-0FE324DA9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12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3786A-AFF0-F972-2ACC-EB7796946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2F924-D78A-A173-24F6-D95F42001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A95CAC-EC1A-9CCB-032F-41CC348957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1F0147-5F67-B91D-E916-6A72CBD58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D712-9F9C-1E4E-83E0-96A487D88693}" type="datetimeFigureOut">
              <a:rPr lang="en-US" smtClean="0"/>
              <a:t>9/3/25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FF69F-3BC1-9DF3-F379-636978DB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B0CB8-4BBD-A67F-9E50-A55F7911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B19F-7209-3C44-97B3-0FE324DA9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26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5B143-79DA-7A46-2668-90CD7B26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A5B1B-C597-36B4-4594-28C5BF80C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C24220-F8B2-49DF-6718-331552AF9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1EA933-4772-94EF-C7CC-0E5C1A12EB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504961-539E-8F4F-CE61-CFB5831250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4BD567-4C90-7028-02D5-340D58B67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D712-9F9C-1E4E-83E0-96A487D88693}" type="datetimeFigureOut">
              <a:rPr lang="en-US" smtClean="0"/>
              <a:t>9/3/25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BDDCBA-A303-46C7-E293-8C7BE8424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5CE0E2-6188-66A2-E8ED-B775460C1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B19F-7209-3C44-97B3-0FE324DA9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6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098CD-55DC-BF0F-A4C7-C532A7AA2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3A6BC6-222D-54FF-3E8D-E1394B86E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D712-9F9C-1E4E-83E0-96A487D88693}" type="datetimeFigureOut">
              <a:rPr lang="en-US" smtClean="0"/>
              <a:t>9/3/25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FAF2D2-0CBA-E2D4-FE7A-9E11EC29C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8E912A-9687-3A7A-5651-361DC425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B19F-7209-3C44-97B3-0FE324DA9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7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A0B49A-FF6D-C7DF-A7F7-6985322CB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D712-9F9C-1E4E-83E0-96A487D88693}" type="datetimeFigureOut">
              <a:rPr lang="en-US" smtClean="0"/>
              <a:t>9/3/25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AFCC96-0944-C06F-20C4-054B62812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2CD12-137D-DB12-0BB3-0F87E3BCF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B19F-7209-3C44-97B3-0FE324DA9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5A2E7-6E9C-D981-9537-CBA195939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DE855-CE06-B36B-71CB-094926171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21924-A2A7-33E4-BA4F-6F5124F44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35CC6-E524-A38C-4253-EC816A179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D712-9F9C-1E4E-83E0-96A487D88693}" type="datetimeFigureOut">
              <a:rPr lang="en-US" smtClean="0"/>
              <a:t>9/3/25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A73C1B-320E-9306-F62F-B15928CBA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C5ADF2-CF1F-AF39-6A57-A0AC31E43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B19F-7209-3C44-97B3-0FE324DA9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8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5EF1-4DA6-9E74-A024-454F24323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228813-4E4A-251B-02ED-0EB6D2BE2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FF07F0-3C74-2E9D-C3CC-E441561E4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6D834-20A4-48AD-F345-C7643AEC6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D712-9F9C-1E4E-83E0-96A487D88693}" type="datetimeFigureOut">
              <a:rPr lang="en-US" smtClean="0"/>
              <a:t>9/3/25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DE8BAA-A7ED-2DDE-C6F6-0D12ECE0A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5CDBA-3BCD-A853-7878-D577EFEBB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B19F-7209-3C44-97B3-0FE324DA9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47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3A63D7-C856-A8CD-D514-01E449C08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D9608-A12C-E7A8-0F12-EEA127B53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1347D-D084-E061-A422-3953D31602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2FD712-9F9C-1E4E-83E0-96A487D88693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B4F0A-B372-5FD8-ECE2-907E30303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BF83E-280F-4727-F81C-AE871B02F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BEB19F-7209-3C44-97B3-0FE324DA9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1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sv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50.png"/><Relationship Id="rId5" Type="http://schemas.openxmlformats.org/officeDocument/2006/relationships/image" Target="../media/image45.jpg"/><Relationship Id="rId4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7.png"/><Relationship Id="rId18" Type="http://schemas.openxmlformats.org/officeDocument/2006/relationships/image" Target="../media/image7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17" Type="http://schemas.openxmlformats.org/officeDocument/2006/relationships/image" Target="../media/image71.png"/><Relationship Id="rId2" Type="http://schemas.openxmlformats.org/officeDocument/2006/relationships/image" Target="../media/image56.jpg"/><Relationship Id="rId16" Type="http://schemas.openxmlformats.org/officeDocument/2006/relationships/image" Target="../media/image70.svg"/><Relationship Id="rId20" Type="http://schemas.openxmlformats.org/officeDocument/2006/relationships/image" Target="../media/image7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svg"/><Relationship Id="rId19" Type="http://schemas.openxmlformats.org/officeDocument/2006/relationships/image" Target="../media/image73.png"/><Relationship Id="rId4" Type="http://schemas.openxmlformats.org/officeDocument/2006/relationships/image" Target="../media/image58.svg"/><Relationship Id="rId9" Type="http://schemas.openxmlformats.org/officeDocument/2006/relationships/image" Target="../media/image63.png"/><Relationship Id="rId14" Type="http://schemas.openxmlformats.org/officeDocument/2006/relationships/image" Target="../media/image6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77.jp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jpe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Slide Background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84F9D61-9303-40B4-9F7E-66A9B4EDC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erlay">
            <a:extLst>
              <a:ext uri="{FF2B5EF4-FFF2-40B4-BE49-F238E27FC236}">
                <a16:creationId xmlns:a16="http://schemas.microsoft.com/office/drawing/2014/main" id="{648D746A-0359-4EAE-8CF9-062E28169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58714" y="258715"/>
            <a:ext cx="6858000" cy="63405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C27515-B40C-21FF-B966-99A5351E3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948171"/>
            <a:ext cx="4501057" cy="2661313"/>
          </a:xfrm>
        </p:spPr>
        <p:txBody>
          <a:bodyPr anchor="b">
            <a:normAutofit/>
          </a:bodyPr>
          <a:lstStyle/>
          <a:p>
            <a:pPr algn="l"/>
            <a:endParaRPr lang="en-US" sz="48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8E23CE-679B-35F3-D945-CE86D9058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814201"/>
            <a:ext cx="4501056" cy="1306820"/>
          </a:xfrm>
        </p:spPr>
        <p:txBody>
          <a:bodyPr anchor="t">
            <a:normAutofit/>
          </a:bodyPr>
          <a:lstStyle/>
          <a:p>
            <a:pPr algn="l"/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Content Placeholder 4" descr="A close-up of a colorful background&#10;&#10;AI-generated content may be incorrect.">
            <a:extLst>
              <a:ext uri="{FF2B5EF4-FFF2-40B4-BE49-F238E27FC236}">
                <a16:creationId xmlns:a16="http://schemas.microsoft.com/office/drawing/2014/main" id="{D5185D47-492E-A176-3E4A-BC139FDF0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351F58-3C35-A732-975D-BD94FFE7C211}"/>
              </a:ext>
            </a:extLst>
          </p:cNvPr>
          <p:cNvSpPr txBox="1"/>
          <p:nvPr/>
        </p:nvSpPr>
        <p:spPr>
          <a:xfrm>
            <a:off x="2663043" y="4213890"/>
            <a:ext cx="4609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AF5F1"/>
                </a:solidFill>
                <a:latin typeface="PT Serif" panose="020A0603040505020204" pitchFamily="18" charset="77"/>
              </a:rPr>
              <a:t>Aftercare.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2F06E5-A0A6-F225-A9D8-9E772F538D0B}"/>
              </a:ext>
            </a:extLst>
          </p:cNvPr>
          <p:cNvSpPr txBox="1"/>
          <p:nvPr/>
        </p:nvSpPr>
        <p:spPr>
          <a:xfrm>
            <a:off x="3429000" y="2895084"/>
            <a:ext cx="685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  <a:latin typeface="Times-Roman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13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E1ED0A9E-31F0-939C-344A-52559DFA8D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8857" y="677595"/>
            <a:ext cx="761428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PT Serif" panose="020A0603040505020204" pitchFamily="18" charset="77"/>
              </a:rPr>
              <a:t>The Aftercare Appointment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8E8543-DAF2-96B4-6AA2-06D5F92AB887}"/>
              </a:ext>
            </a:extLst>
          </p:cNvPr>
          <p:cNvSpPr txBox="1"/>
          <p:nvPr/>
        </p:nvSpPr>
        <p:spPr>
          <a:xfrm>
            <a:off x="10938933" y="55541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0ED43E-67D6-C646-251D-0641D6937E95}"/>
              </a:ext>
            </a:extLst>
          </p:cNvPr>
          <p:cNvGrpSpPr/>
          <p:nvPr/>
        </p:nvGrpSpPr>
        <p:grpSpPr>
          <a:xfrm>
            <a:off x="1708121" y="1379326"/>
            <a:ext cx="8775756" cy="5338701"/>
            <a:chOff x="1708121" y="1379326"/>
            <a:chExt cx="8775756" cy="5338701"/>
          </a:xfrm>
        </p:grpSpPr>
        <p:pic>
          <p:nvPicPr>
            <p:cNvPr id="7" name="Picture 6" descr="A diagram of a customer support&#10;&#10;AI-generated content may be incorrect.">
              <a:extLst>
                <a:ext uri="{FF2B5EF4-FFF2-40B4-BE49-F238E27FC236}">
                  <a16:creationId xmlns:a16="http://schemas.microsoft.com/office/drawing/2014/main" id="{228C86C0-B46E-D7CA-B5E3-449BABBE3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8121" y="1379326"/>
              <a:ext cx="8775756" cy="533870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CD88530-4F77-01D0-CDA0-B57A1E534BA5}"/>
                </a:ext>
              </a:extLst>
            </p:cNvPr>
            <p:cNvSpPr/>
            <p:nvPr/>
          </p:nvSpPr>
          <p:spPr>
            <a:xfrm>
              <a:off x="7097952" y="6170628"/>
              <a:ext cx="254723" cy="170211"/>
            </a:xfrm>
            <a:prstGeom prst="rect">
              <a:avLst/>
            </a:prstGeom>
            <a:solidFill>
              <a:srgbClr val="F9F8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179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056583-C837-6EE1-924D-9D354027C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FED1DD43-0574-111E-ED4E-2665636482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6290" y="1240834"/>
            <a:ext cx="761428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PT Serif" panose="020A0603040505020204" pitchFamily="18" charset="77"/>
              </a:rPr>
              <a:t>Connecting with the family</a:t>
            </a:r>
          </a:p>
        </p:txBody>
      </p:sp>
      <p:pic>
        <p:nvPicPr>
          <p:cNvPr id="7" name="Picture 6" descr="A diagram of a customer support&#10;&#10;AI-generated content may be incorrect.">
            <a:extLst>
              <a:ext uri="{FF2B5EF4-FFF2-40B4-BE49-F238E27FC236}">
                <a16:creationId xmlns:a16="http://schemas.microsoft.com/office/drawing/2014/main" id="{F66ACF93-7551-0D4B-52A7-C68D87CE60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64" t="2550" r="73094" b="56917"/>
          <a:stretch/>
        </p:blipFill>
        <p:spPr>
          <a:xfrm>
            <a:off x="401795" y="747349"/>
            <a:ext cx="1591733" cy="19981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6B8897-914A-0920-88DC-5A32DC5720C3}"/>
              </a:ext>
            </a:extLst>
          </p:cNvPr>
          <p:cNvSpPr txBox="1"/>
          <p:nvPr/>
        </p:nvSpPr>
        <p:spPr>
          <a:xfrm>
            <a:off x="10938933" y="55541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D2AC03-7443-646D-7C82-6E320BEB25FE}"/>
              </a:ext>
            </a:extLst>
          </p:cNvPr>
          <p:cNvSpPr txBox="1"/>
          <p:nvPr/>
        </p:nvSpPr>
        <p:spPr>
          <a:xfrm>
            <a:off x="2172030" y="4466329"/>
            <a:ext cx="8509801" cy="190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600" b="1" kern="100" dirty="0">
              <a:solidFill>
                <a:srgbClr val="156082"/>
              </a:solidFill>
              <a:effectLst/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600" b="1" kern="100" dirty="0">
                <a:solidFill>
                  <a:srgbClr val="15608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Emotional Connection Matters: </a:t>
            </a:r>
            <a:endParaRPr lang="en-US" sz="1600" kern="100" dirty="0">
              <a:effectLst/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600" kern="100" dirty="0">
                <a:solidFill>
                  <a:srgbClr val="15608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306% higher lifetime value (</a:t>
            </a:r>
            <a:r>
              <a:rPr lang="en-US" sz="1600" kern="100" dirty="0" err="1">
                <a:solidFill>
                  <a:srgbClr val="15608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Motista</a:t>
            </a:r>
            <a:r>
              <a:rPr lang="en-US" sz="1600" kern="100" dirty="0">
                <a:solidFill>
                  <a:srgbClr val="15608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600" kern="100" dirty="0">
                <a:solidFill>
                  <a:srgbClr val="15608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+70% of buying decisions based on feelings (McKinsey)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600" kern="100" dirty="0">
                <a:solidFill>
                  <a:srgbClr val="15608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81% won’t buy without a trust client/advisor relationship (Edelman)</a:t>
            </a:r>
          </a:p>
        </p:txBody>
      </p:sp>
      <p:pic>
        <p:nvPicPr>
          <p:cNvPr id="6" name="Graphic 5" descr="Ear outline">
            <a:extLst>
              <a:ext uri="{FF2B5EF4-FFF2-40B4-BE49-F238E27FC236}">
                <a16:creationId xmlns:a16="http://schemas.microsoft.com/office/drawing/2014/main" id="{BBAE04A5-EC08-4B47-66F4-01586D1B5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75878" y="2666663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2B5665-02DC-1E15-238D-E37784129B5E}"/>
              </a:ext>
            </a:extLst>
          </p:cNvPr>
          <p:cNvSpPr txBox="1"/>
          <p:nvPr/>
        </p:nvSpPr>
        <p:spPr>
          <a:xfrm>
            <a:off x="2095208" y="3483606"/>
            <a:ext cx="16757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buNone/>
            </a:pPr>
            <a:r>
              <a:rPr lang="en-US" sz="1800" b="1" kern="100" dirty="0">
                <a:solidFill>
                  <a:schemeClr val="accent1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Listen more </a:t>
            </a:r>
          </a:p>
          <a:p>
            <a:pPr marL="0" marR="0" algn="ctr">
              <a:buNone/>
            </a:pPr>
            <a:r>
              <a:rPr lang="en-US" sz="1800" b="1" kern="100" dirty="0">
                <a:solidFill>
                  <a:schemeClr val="accent1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than you talk.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D1DEA5-29A2-DC83-4F70-5C49ED17C3A3}"/>
              </a:ext>
            </a:extLst>
          </p:cNvPr>
          <p:cNvSpPr txBox="1"/>
          <p:nvPr/>
        </p:nvSpPr>
        <p:spPr>
          <a:xfrm>
            <a:off x="4559546" y="3600186"/>
            <a:ext cx="2470564" cy="553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60000"/>
              </a:lnSpc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1"/>
                </a:solidFill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Make a conversation.</a:t>
            </a:r>
          </a:p>
          <a:p>
            <a:pPr marL="0" marR="0" algn="ctr">
              <a:lnSpc>
                <a:spcPct val="60000"/>
              </a:lnSpc>
              <a:spcAft>
                <a:spcPts val="800"/>
              </a:spcAft>
              <a:buNone/>
            </a:pPr>
            <a:r>
              <a:rPr lang="en-US" sz="1800" b="1" kern="100" dirty="0">
                <a:solidFill>
                  <a:schemeClr val="accent1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Not a checkli</a:t>
            </a:r>
            <a:r>
              <a:rPr lang="en-US" b="1" kern="100" dirty="0">
                <a:solidFill>
                  <a:schemeClr val="accent1"/>
                </a:solidFill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st.</a:t>
            </a:r>
            <a:endParaRPr lang="en-US" sz="1800" b="1" kern="100" dirty="0">
              <a:solidFill>
                <a:schemeClr val="accent1"/>
              </a:solidFill>
              <a:effectLst/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29245F-F939-634E-1BEB-1C2DBF6F4AAD}"/>
              </a:ext>
            </a:extLst>
          </p:cNvPr>
          <p:cNvSpPr txBox="1"/>
          <p:nvPr/>
        </p:nvSpPr>
        <p:spPr>
          <a:xfrm>
            <a:off x="7740038" y="3383579"/>
            <a:ext cx="1675739" cy="822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60000"/>
              </a:lnSpc>
              <a:spcAft>
                <a:spcPts val="800"/>
              </a:spcAft>
              <a:buNone/>
            </a:pPr>
            <a:endParaRPr lang="en-US" sz="1800" b="1" kern="100" dirty="0">
              <a:solidFill>
                <a:schemeClr val="accent1"/>
              </a:solidFill>
              <a:effectLst/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60000"/>
              </a:lnSpc>
              <a:spcAft>
                <a:spcPts val="800"/>
              </a:spcAft>
              <a:buNone/>
            </a:pPr>
            <a:r>
              <a:rPr lang="en-US" sz="1800" b="1" kern="100" dirty="0">
                <a:solidFill>
                  <a:schemeClr val="accent1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Engage with</a:t>
            </a:r>
          </a:p>
          <a:p>
            <a:pPr marL="0" marR="0" algn="ctr">
              <a:lnSpc>
                <a:spcPct val="60000"/>
              </a:lnSpc>
              <a:spcAft>
                <a:spcPts val="800"/>
              </a:spcAft>
              <a:buNone/>
            </a:pPr>
            <a:r>
              <a:rPr lang="en-US" sz="1800" b="1" kern="100" dirty="0">
                <a:solidFill>
                  <a:schemeClr val="accent1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the heart.</a:t>
            </a:r>
            <a:endParaRPr lang="en-US" b="1" kern="100" dirty="0">
              <a:solidFill>
                <a:schemeClr val="accent1"/>
              </a:solidFill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Graphic 13" descr="Chat outline">
            <a:extLst>
              <a:ext uri="{FF2B5EF4-FFF2-40B4-BE49-F238E27FC236}">
                <a16:creationId xmlns:a16="http://schemas.microsoft.com/office/drawing/2014/main" id="{AE2671D4-02BC-5109-EF20-3832C39C99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37629" y="2719081"/>
            <a:ext cx="914399" cy="914399"/>
          </a:xfrm>
          <a:prstGeom prst="rect">
            <a:avLst/>
          </a:prstGeom>
        </p:spPr>
      </p:pic>
      <p:pic>
        <p:nvPicPr>
          <p:cNvPr id="17" name="Graphic 16" descr="Badge Heart outline">
            <a:extLst>
              <a:ext uri="{FF2B5EF4-FFF2-40B4-BE49-F238E27FC236}">
                <a16:creationId xmlns:a16="http://schemas.microsoft.com/office/drawing/2014/main" id="{46118283-AAA9-9A3C-4045-B6EA711CB4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73126" y="2798315"/>
            <a:ext cx="809565" cy="80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1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B47737-0A37-22FF-9E35-5EDF80F17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0F31DDB7-C89D-F61E-9974-C66B1067AE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46476" y="1119081"/>
            <a:ext cx="9250967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/>
            <a:r>
              <a:rPr lang="en-US" sz="3600" b="1" i="0" u="none" strike="noStrike" dirty="0">
                <a:solidFill>
                  <a:schemeClr val="accent1"/>
                </a:solidFill>
                <a:effectLst/>
                <a:latin typeface="PT Serif" panose="020A0603040505020204" pitchFamily="18" charset="77"/>
              </a:rPr>
              <a:t>Survey Introduction</a:t>
            </a:r>
            <a:br>
              <a:rPr lang="en-US" sz="3600" b="0" i="0" u="none" strike="noStrike" dirty="0">
                <a:solidFill>
                  <a:schemeClr val="accent1"/>
                </a:solidFill>
                <a:effectLst/>
                <a:latin typeface="PT Serif" panose="020A0603040505020204" pitchFamily="18" charset="77"/>
              </a:rPr>
            </a:br>
            <a:br>
              <a:rPr lang="en-US" sz="3600" dirty="0">
                <a:solidFill>
                  <a:schemeClr val="accent1"/>
                </a:solidFill>
                <a:latin typeface="PT Serif" panose="020A0603040505020204" pitchFamily="18" charset="77"/>
              </a:rPr>
            </a:br>
            <a:endParaRPr lang="en-US" sz="3600" b="1" dirty="0">
              <a:solidFill>
                <a:schemeClr val="accent1"/>
              </a:solidFill>
              <a:latin typeface="PT Serif" panose="020A0603040505020204" pitchFamily="18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214E0E-F384-24E0-60FA-C49B157F6C78}"/>
              </a:ext>
            </a:extLst>
          </p:cNvPr>
          <p:cNvSpPr txBox="1"/>
          <p:nvPr/>
        </p:nvSpPr>
        <p:spPr>
          <a:xfrm>
            <a:off x="10938933" y="55541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diagram of a customer support&#10;&#10;AI-generated content may be incorrect.">
            <a:extLst>
              <a:ext uri="{FF2B5EF4-FFF2-40B4-BE49-F238E27FC236}">
                <a16:creationId xmlns:a16="http://schemas.microsoft.com/office/drawing/2014/main" id="{B73F9DE3-E6FC-3132-0DD0-82B69116A4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57" t="2052" r="51600" b="57415"/>
          <a:stretch/>
        </p:blipFill>
        <p:spPr>
          <a:xfrm>
            <a:off x="594557" y="592632"/>
            <a:ext cx="1591733" cy="1998133"/>
          </a:xfrm>
          <a:prstGeom prst="rect">
            <a:avLst/>
          </a:prstGeom>
        </p:spPr>
      </p:pic>
      <p:pic>
        <p:nvPicPr>
          <p:cNvPr id="6" name="Picture 5" descr="A screenshot of a phone with a message&#10;&#10;AI-generated content may be incorrect.">
            <a:extLst>
              <a:ext uri="{FF2B5EF4-FFF2-40B4-BE49-F238E27FC236}">
                <a16:creationId xmlns:a16="http://schemas.microsoft.com/office/drawing/2014/main" id="{8E5D3CC8-D7C3-DCED-F6A0-77FB58D4B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557" y="2135777"/>
            <a:ext cx="4292930" cy="472222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01E2DA-777D-7D94-DDD4-975F948B6BE7}"/>
              </a:ext>
            </a:extLst>
          </p:cNvPr>
          <p:cNvSpPr txBox="1"/>
          <p:nvPr/>
        </p:nvSpPr>
        <p:spPr>
          <a:xfrm>
            <a:off x="1959191" y="2381049"/>
            <a:ext cx="4526644" cy="272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kern="100" dirty="0">
              <a:effectLst/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solidFill>
                  <a:srgbClr val="15608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Families will receive a survey by text or email.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solidFill>
                  <a:srgbClr val="15608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Highlight simplicity - a few questions about their experience.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solidFill>
                  <a:srgbClr val="15608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Invite personally: “Your voice helps us improve.”</a:t>
            </a:r>
            <a:endParaRPr lang="en-US" kern="100" dirty="0">
              <a:solidFill>
                <a:srgbClr val="156082"/>
              </a:solidFill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200CD473-EFE2-8768-ED53-8F17D53EAE6F}"/>
              </a:ext>
            </a:extLst>
          </p:cNvPr>
          <p:cNvSpPr/>
          <p:nvPr/>
        </p:nvSpPr>
        <p:spPr>
          <a:xfrm>
            <a:off x="6926612" y="3306057"/>
            <a:ext cx="435429" cy="435429"/>
          </a:xfrm>
          <a:prstGeom prst="star5">
            <a:avLst/>
          </a:prstGeom>
          <a:solidFill>
            <a:srgbClr val="90A8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grey rectangular sign with white text&#10;&#10;AI-generated content may be incorrect.">
            <a:extLst>
              <a:ext uri="{FF2B5EF4-FFF2-40B4-BE49-F238E27FC236}">
                <a16:creationId xmlns:a16="http://schemas.microsoft.com/office/drawing/2014/main" id="{2D8DE194-0F98-7CB3-6678-A91C1FFBC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423" y="5446046"/>
            <a:ext cx="5395964" cy="126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6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EC2060-6016-AED1-FD4A-299DF3B4E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85B7D3A6-D30A-7F63-7DCD-23D809A6F9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46476" y="1002638"/>
            <a:ext cx="9250967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/>
            <a:r>
              <a:rPr lang="en-US" sz="3600" b="1" i="0" u="none" strike="noStrike" dirty="0" err="1">
                <a:solidFill>
                  <a:schemeClr val="accent1"/>
                </a:solidFill>
                <a:effectLst/>
                <a:latin typeface="PT Serif" panose="020A0603040505020204" pitchFamily="18" charset="77"/>
              </a:rPr>
              <a:t>Elevia</a:t>
            </a:r>
            <a:r>
              <a:rPr lang="en-US" sz="3600" b="1" i="0" u="none" strike="noStrike" dirty="0">
                <a:solidFill>
                  <a:schemeClr val="accent1"/>
                </a:solidFill>
                <a:effectLst/>
                <a:latin typeface="PT Serif" panose="020A0603040505020204" pitchFamily="18" charset="77"/>
              </a:rPr>
              <a:t> Text-Based Aftercare</a:t>
            </a:r>
            <a:br>
              <a:rPr lang="en-US" sz="3600" b="0" i="0" u="none" strike="noStrike" dirty="0">
                <a:solidFill>
                  <a:schemeClr val="accent1"/>
                </a:solidFill>
                <a:effectLst/>
                <a:latin typeface="PT Serif" panose="020A0603040505020204" pitchFamily="18" charset="77"/>
              </a:rPr>
            </a:br>
            <a:br>
              <a:rPr lang="en-US" sz="3600" dirty="0">
                <a:solidFill>
                  <a:schemeClr val="accent1"/>
                </a:solidFill>
                <a:latin typeface="PT Serif" panose="020A0603040505020204" pitchFamily="18" charset="77"/>
              </a:rPr>
            </a:br>
            <a:endParaRPr lang="en-US" sz="3600" b="1" dirty="0">
              <a:solidFill>
                <a:schemeClr val="accent1"/>
              </a:solidFill>
              <a:latin typeface="PT Serif" panose="020A0603040505020204" pitchFamily="18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DCC21E-3EDD-B331-973C-EABE9B51FCE3}"/>
              </a:ext>
            </a:extLst>
          </p:cNvPr>
          <p:cNvSpPr txBox="1"/>
          <p:nvPr/>
        </p:nvSpPr>
        <p:spPr>
          <a:xfrm>
            <a:off x="10938933" y="55541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A screenshot of a phone with a message&#10;&#10;AI-generated content may be incorrect.">
            <a:extLst>
              <a:ext uri="{FF2B5EF4-FFF2-40B4-BE49-F238E27FC236}">
                <a16:creationId xmlns:a16="http://schemas.microsoft.com/office/drawing/2014/main" id="{25F18A46-7904-302A-38EC-D2C2C5C70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327" y="2135777"/>
            <a:ext cx="4292930" cy="472222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47BB72-11A6-F61A-D8AA-48763544CF77}"/>
              </a:ext>
            </a:extLst>
          </p:cNvPr>
          <p:cNvSpPr txBox="1"/>
          <p:nvPr/>
        </p:nvSpPr>
        <p:spPr>
          <a:xfrm>
            <a:off x="1614790" y="2971936"/>
            <a:ext cx="4973835" cy="187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solidFill>
                  <a:srgbClr val="15608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Key Points:</a:t>
            </a:r>
            <a:endParaRPr lang="en-US" sz="1800" kern="100" dirty="0">
              <a:effectLst/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solidFill>
                  <a:srgbClr val="15608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Introduce Elizabeth as part of our aftercare team offering gentle check-ins.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solidFill>
                  <a:srgbClr val="15608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Graciousl</a:t>
            </a:r>
            <a:r>
              <a:rPr lang="en-US" kern="100" dirty="0">
                <a:solidFill>
                  <a:srgbClr val="156082"/>
                </a:solidFill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y ensure them it’s not spam, but they can always opt out if they choose.</a:t>
            </a:r>
            <a:endParaRPr lang="en-US" sz="1800" kern="100" dirty="0">
              <a:solidFill>
                <a:srgbClr val="156082"/>
              </a:solidFill>
              <a:effectLst/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diagram of a customer support&#10;&#10;AI-generated content may be incorrect.">
            <a:extLst>
              <a:ext uri="{FF2B5EF4-FFF2-40B4-BE49-F238E27FC236}">
                <a16:creationId xmlns:a16="http://schemas.microsoft.com/office/drawing/2014/main" id="{AA6E86AC-432E-9C11-E23F-FDE4EE1CCE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309" t="2351" r="31873" b="59210"/>
          <a:stretch/>
        </p:blipFill>
        <p:spPr>
          <a:xfrm>
            <a:off x="615978" y="592632"/>
            <a:ext cx="1567542" cy="1849651"/>
          </a:xfrm>
          <a:prstGeom prst="rect">
            <a:avLst/>
          </a:prstGeom>
        </p:spPr>
      </p:pic>
      <p:sp>
        <p:nvSpPr>
          <p:cNvPr id="22" name="5-Point Star 21">
            <a:extLst>
              <a:ext uri="{FF2B5EF4-FFF2-40B4-BE49-F238E27FC236}">
                <a16:creationId xmlns:a16="http://schemas.microsoft.com/office/drawing/2014/main" id="{6985C887-8FDA-8604-2AD7-A462E1C71DC1}"/>
              </a:ext>
            </a:extLst>
          </p:cNvPr>
          <p:cNvSpPr/>
          <p:nvPr/>
        </p:nvSpPr>
        <p:spPr>
          <a:xfrm>
            <a:off x="6926612" y="5323541"/>
            <a:ext cx="435429" cy="435429"/>
          </a:xfrm>
          <a:prstGeom prst="star5">
            <a:avLst/>
          </a:prstGeom>
          <a:solidFill>
            <a:srgbClr val="90A8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green rectangular sign with white text&#10;&#10;AI-generated content may be incorrect.">
            <a:extLst>
              <a:ext uri="{FF2B5EF4-FFF2-40B4-BE49-F238E27FC236}">
                <a16:creationId xmlns:a16="http://schemas.microsoft.com/office/drawing/2014/main" id="{428331F6-0F79-BCBC-23A9-C14E65B69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790" y="5380180"/>
            <a:ext cx="4823325" cy="116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3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7142BF-276D-00EA-9313-02A60B0C1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B2124F28-1E00-D3EC-97D4-37AEF57F25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3520" y="1021437"/>
            <a:ext cx="925096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/>
            <a:r>
              <a:rPr lang="en-US" sz="3600" b="1" i="0" u="none" strike="noStrike" dirty="0">
                <a:solidFill>
                  <a:schemeClr val="accent1"/>
                </a:solidFill>
                <a:effectLst/>
                <a:latin typeface="PT Serif" panose="020A0603040505020204" pitchFamily="18" charset="77"/>
              </a:rPr>
              <a:t>For Grief Introduction</a:t>
            </a:r>
            <a:endParaRPr lang="en-US" sz="3600" b="1" dirty="0">
              <a:solidFill>
                <a:schemeClr val="accent1"/>
              </a:solidFill>
              <a:latin typeface="PT Serif" panose="020A0603040505020204" pitchFamily="18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E360C1-4736-A796-9426-CEF67DA7D5C8}"/>
              </a:ext>
            </a:extLst>
          </p:cNvPr>
          <p:cNvSpPr txBox="1"/>
          <p:nvPr/>
        </p:nvSpPr>
        <p:spPr>
          <a:xfrm>
            <a:off x="10938933" y="55541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975CDC-DACC-85E6-7221-60E7FE27D6A8}"/>
              </a:ext>
            </a:extLst>
          </p:cNvPr>
          <p:cNvSpPr txBox="1"/>
          <p:nvPr/>
        </p:nvSpPr>
        <p:spPr>
          <a:xfrm>
            <a:off x="2226040" y="2308551"/>
            <a:ext cx="5101860" cy="1981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solidFill>
                  <a:srgbClr val="15608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Key Points:</a:t>
            </a:r>
            <a:endParaRPr lang="en-US" sz="1800" kern="100" dirty="0">
              <a:effectLst/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solidFill>
                  <a:srgbClr val="15608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Free, on-demand grief support anytime.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solidFill>
                  <a:srgbClr val="15608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Guides, videos, book lists, and community.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kern="100" dirty="0">
                <a:solidFill>
                  <a:srgbClr val="156082"/>
                </a:solidFill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Part of how we extend our care and support beyond today.</a:t>
            </a:r>
            <a:endParaRPr lang="en-US" sz="1800" kern="100" dirty="0">
              <a:solidFill>
                <a:srgbClr val="156082"/>
              </a:solidFill>
              <a:effectLst/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diagram of a customer support&#10;&#10;AI-generated content may be incorrect.">
            <a:extLst>
              <a:ext uri="{FF2B5EF4-FFF2-40B4-BE49-F238E27FC236}">
                <a16:creationId xmlns:a16="http://schemas.microsoft.com/office/drawing/2014/main" id="{48F6DF22-EE95-E5CC-A512-0BD28C2527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207" t="1814" r="11837" b="57654"/>
          <a:stretch/>
        </p:blipFill>
        <p:spPr>
          <a:xfrm>
            <a:off x="485348" y="486093"/>
            <a:ext cx="1698172" cy="1998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E96119-2C86-B072-D4E2-CDEFB11D8C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07"/>
          <a:stretch/>
        </p:blipFill>
        <p:spPr>
          <a:xfrm>
            <a:off x="7503538" y="2147712"/>
            <a:ext cx="3930949" cy="471028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green rectangle with black text&#10;&#10;AI-generated content may be incorrect.">
            <a:extLst>
              <a:ext uri="{FF2B5EF4-FFF2-40B4-BE49-F238E27FC236}">
                <a16:creationId xmlns:a16="http://schemas.microsoft.com/office/drawing/2014/main" id="{3B8AB018-4EA8-E528-3025-11887D18FF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87"/>
          <a:stretch/>
        </p:blipFill>
        <p:spPr>
          <a:xfrm>
            <a:off x="1101109" y="5644478"/>
            <a:ext cx="6226791" cy="1017234"/>
          </a:xfrm>
          <a:prstGeom prst="rect">
            <a:avLst/>
          </a:prstGeom>
        </p:spPr>
      </p:pic>
      <p:pic>
        <p:nvPicPr>
          <p:cNvPr id="17" name="Picture 16" descr="A grey rectangular sign with white text&#10;&#10;AI-generated content may be incorrect.">
            <a:extLst>
              <a:ext uri="{FF2B5EF4-FFF2-40B4-BE49-F238E27FC236}">
                <a16:creationId xmlns:a16="http://schemas.microsoft.com/office/drawing/2014/main" id="{5FFBDFFA-148C-BC3E-1C48-15DFB881E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669" y="4373774"/>
            <a:ext cx="5859762" cy="1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DE2B1E-AA90-E0E1-446B-2C089B4EA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3B28279D-CE77-36BB-559D-B8B3C7137E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78214" y="1064337"/>
            <a:ext cx="925096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/>
            <a:r>
              <a:rPr lang="en-US" sz="3600" b="1" i="0" u="none" strike="noStrike" dirty="0">
                <a:solidFill>
                  <a:schemeClr val="accent1"/>
                </a:solidFill>
                <a:effectLst/>
                <a:latin typeface="PT Serif" panose="020A0603040505020204" pitchFamily="18" charset="77"/>
              </a:rPr>
              <a:t>Estate Settlement through Alix</a:t>
            </a:r>
            <a:endParaRPr lang="en-US" sz="3600" b="1" dirty="0">
              <a:solidFill>
                <a:schemeClr val="accent1"/>
              </a:solidFill>
              <a:latin typeface="PT Serif" panose="020A0603040505020204" pitchFamily="18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A8DA14-F10E-BC96-84D0-BC2B86D998C8}"/>
              </a:ext>
            </a:extLst>
          </p:cNvPr>
          <p:cNvSpPr txBox="1"/>
          <p:nvPr/>
        </p:nvSpPr>
        <p:spPr>
          <a:xfrm>
            <a:off x="10938933" y="55541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ECE0B9-EB18-0D8C-0837-11C4562C4B33}"/>
              </a:ext>
            </a:extLst>
          </p:cNvPr>
          <p:cNvSpPr txBox="1"/>
          <p:nvPr/>
        </p:nvSpPr>
        <p:spPr>
          <a:xfrm>
            <a:off x="2027491" y="2659749"/>
            <a:ext cx="6415645" cy="2515689"/>
          </a:xfrm>
          <a:prstGeom prst="rect">
            <a:avLst/>
          </a:prstGeom>
          <a:solidFill>
            <a:srgbClr val="F9F8F7"/>
          </a:solidFill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solidFill>
                  <a:srgbClr val="15608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Key Points: </a:t>
            </a:r>
            <a:endParaRPr lang="en-US" b="1" kern="100" dirty="0"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15608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Alix provides expert estate settlement assistance to help families navigate the legal and financial steps after a loss.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15608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Families receive a free Alix Estate Review ($249 value) through the funeral provider, including a consultation, customized settlement guide, fraud protection guidance and assistance with assets, debts and probate.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BE1484-9B84-305A-65C0-2C0255268406}"/>
              </a:ext>
            </a:extLst>
          </p:cNvPr>
          <p:cNvGrpSpPr/>
          <p:nvPr/>
        </p:nvGrpSpPr>
        <p:grpSpPr>
          <a:xfrm>
            <a:off x="594557" y="544875"/>
            <a:ext cx="1683657" cy="1906610"/>
            <a:chOff x="502633" y="4462621"/>
            <a:chExt cx="1683657" cy="1906610"/>
          </a:xfrm>
        </p:grpSpPr>
        <p:pic>
          <p:nvPicPr>
            <p:cNvPr id="2" name="Picture 1" descr="A diagram of a customer support&#10;&#10;AI-generated content may be incorrect.">
              <a:extLst>
                <a:ext uri="{FF2B5EF4-FFF2-40B4-BE49-F238E27FC236}">
                  <a16:creationId xmlns:a16="http://schemas.microsoft.com/office/drawing/2014/main" id="{50D5A67E-EC4B-E249-ECC4-2186C5CF7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305" t="52797" r="70918" b="9222"/>
            <a:stretch/>
          </p:blipFill>
          <p:spPr>
            <a:xfrm>
              <a:off x="502633" y="4496888"/>
              <a:ext cx="1683657" cy="1872343"/>
            </a:xfrm>
            <a:prstGeom prst="rect">
              <a:avLst/>
            </a:prstGeom>
          </p:spPr>
        </p:pic>
        <p:pic>
          <p:nvPicPr>
            <p:cNvPr id="5" name="Picture 4" descr="A diagram of a customer support&#10;&#10;AI-generated content may be incorrect.">
              <a:extLst>
                <a:ext uri="{FF2B5EF4-FFF2-40B4-BE49-F238E27FC236}">
                  <a16:creationId xmlns:a16="http://schemas.microsoft.com/office/drawing/2014/main" id="{73BAB526-AF82-69EE-8D9C-07B9B6B66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305" t="85479" r="86315" b="9222"/>
            <a:stretch/>
          </p:blipFill>
          <p:spPr>
            <a:xfrm>
              <a:off x="1239057" y="4462621"/>
              <a:ext cx="435956" cy="261240"/>
            </a:xfrm>
            <a:prstGeom prst="rect">
              <a:avLst/>
            </a:prstGeom>
          </p:spPr>
        </p:pic>
      </p:grpSp>
      <p:pic>
        <p:nvPicPr>
          <p:cNvPr id="10" name="Picture 9" descr="A white and black flyer with black text&#10;&#10;AI-generated content may be incorrect.">
            <a:extLst>
              <a:ext uri="{FF2B5EF4-FFF2-40B4-BE49-F238E27FC236}">
                <a16:creationId xmlns:a16="http://schemas.microsoft.com/office/drawing/2014/main" id="{F4B4453D-03B4-E227-A819-4BFA7DDB7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3859" y="2659749"/>
            <a:ext cx="3238206" cy="419825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green rectangle with white text&#10;&#10;AI-generated content may be incorrect.">
            <a:extLst>
              <a:ext uri="{FF2B5EF4-FFF2-40B4-BE49-F238E27FC236}">
                <a16:creationId xmlns:a16="http://schemas.microsoft.com/office/drawing/2014/main" id="{9F168C8A-181C-CB59-3023-187B6AF84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937" y="5492686"/>
            <a:ext cx="6435442" cy="114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9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1F59B0-094E-4BD1-ED09-CAFCF3463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326ED9AB-A190-5543-6247-6156D22402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78214" y="1064337"/>
            <a:ext cx="925096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/>
            <a:r>
              <a:rPr lang="en-US" sz="3600" b="1" dirty="0">
                <a:solidFill>
                  <a:schemeClr val="accent1"/>
                </a:solidFill>
                <a:latin typeface="PT Serif" panose="020A0603040505020204" pitchFamily="18" charset="77"/>
              </a:rPr>
              <a:t>Practical Checklist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A862C7-C072-D137-55E8-417A4B3A2FE7}"/>
              </a:ext>
            </a:extLst>
          </p:cNvPr>
          <p:cNvSpPr txBox="1"/>
          <p:nvPr/>
        </p:nvSpPr>
        <p:spPr>
          <a:xfrm>
            <a:off x="10938933" y="55541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76856B-F4B4-C16E-35B3-20A0E53602B6}"/>
              </a:ext>
            </a:extLst>
          </p:cNvPr>
          <p:cNvSpPr txBox="1"/>
          <p:nvPr/>
        </p:nvSpPr>
        <p:spPr>
          <a:xfrm>
            <a:off x="1944921" y="2184125"/>
            <a:ext cx="4795081" cy="1878591"/>
          </a:xfrm>
          <a:prstGeom prst="rect">
            <a:avLst/>
          </a:prstGeom>
          <a:solidFill>
            <a:srgbClr val="F9F8F7"/>
          </a:solidFill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solidFill>
                  <a:schemeClr val="accent1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Key Points: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chemeClr val="accent1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 compassionate guide to help families stay organized after a loss. 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chemeClr val="accent1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 supportive starting point — not every step will apply or need to be faced alone</a:t>
            </a:r>
            <a:r>
              <a:rPr lang="en-US" sz="1800" kern="10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00C068-2145-1641-BDBE-301A8F9C8F49}"/>
              </a:ext>
            </a:extLst>
          </p:cNvPr>
          <p:cNvGrpSpPr/>
          <p:nvPr/>
        </p:nvGrpSpPr>
        <p:grpSpPr>
          <a:xfrm>
            <a:off x="594557" y="544875"/>
            <a:ext cx="1683657" cy="1416660"/>
            <a:chOff x="502633" y="4462621"/>
            <a:chExt cx="1683657" cy="1416660"/>
          </a:xfrm>
        </p:grpSpPr>
        <p:pic>
          <p:nvPicPr>
            <p:cNvPr id="2" name="Picture 1" descr="A diagram of a customer support&#10;&#10;AI-generated content may be incorrect.">
              <a:extLst>
                <a:ext uri="{FF2B5EF4-FFF2-40B4-BE49-F238E27FC236}">
                  <a16:creationId xmlns:a16="http://schemas.microsoft.com/office/drawing/2014/main" id="{22F51F17-90A3-0323-E8A6-D7CCABFCE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305" t="52797" r="70918" b="19161"/>
            <a:stretch/>
          </p:blipFill>
          <p:spPr>
            <a:xfrm>
              <a:off x="502633" y="4496888"/>
              <a:ext cx="1683657" cy="1382393"/>
            </a:xfrm>
            <a:prstGeom prst="rect">
              <a:avLst/>
            </a:prstGeom>
          </p:spPr>
        </p:pic>
        <p:pic>
          <p:nvPicPr>
            <p:cNvPr id="5" name="Picture 4" descr="A diagram of a customer support&#10;&#10;AI-generated content may be incorrect.">
              <a:extLst>
                <a:ext uri="{FF2B5EF4-FFF2-40B4-BE49-F238E27FC236}">
                  <a16:creationId xmlns:a16="http://schemas.microsoft.com/office/drawing/2014/main" id="{47E860E2-FA6A-E6C5-7435-149663900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305" t="85479" r="86315" b="9222"/>
            <a:stretch/>
          </p:blipFill>
          <p:spPr>
            <a:xfrm>
              <a:off x="1239057" y="4462621"/>
              <a:ext cx="435956" cy="261240"/>
            </a:xfrm>
            <a:prstGeom prst="rect">
              <a:avLst/>
            </a:prstGeom>
          </p:spPr>
        </p:pic>
      </p:grpSp>
      <p:pic>
        <p:nvPicPr>
          <p:cNvPr id="6" name="Picture 5" descr="A close-up of a aftercare checklist&#10;&#10;AI-generated content may be incorrect.">
            <a:extLst>
              <a:ext uri="{FF2B5EF4-FFF2-40B4-BE49-F238E27FC236}">
                <a16:creationId xmlns:a16="http://schemas.microsoft.com/office/drawing/2014/main" id="{D202CE91-E162-6754-1274-27ED0402EB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44" t="9069" r="5707" b="17249"/>
          <a:stretch/>
        </p:blipFill>
        <p:spPr>
          <a:xfrm>
            <a:off x="8066816" y="1817501"/>
            <a:ext cx="3557413" cy="4533696"/>
          </a:xfrm>
          <a:prstGeom prst="rect">
            <a:avLst/>
          </a:prstGeom>
        </p:spPr>
      </p:pic>
      <p:pic>
        <p:nvPicPr>
          <p:cNvPr id="12" name="Picture 11" descr="A grey rectangular sign with white text&#10;&#10;AI-generated content may be incorrect.">
            <a:extLst>
              <a:ext uri="{FF2B5EF4-FFF2-40B4-BE49-F238E27FC236}">
                <a16:creationId xmlns:a16="http://schemas.microsoft.com/office/drawing/2014/main" id="{56122D26-F0AE-27F5-5585-1F4944894E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400"/>
          <a:stretch/>
        </p:blipFill>
        <p:spPr>
          <a:xfrm>
            <a:off x="1289010" y="5644300"/>
            <a:ext cx="6106904" cy="1118009"/>
          </a:xfrm>
          <a:prstGeom prst="rect">
            <a:avLst/>
          </a:prstGeom>
        </p:spPr>
      </p:pic>
      <p:pic>
        <p:nvPicPr>
          <p:cNvPr id="14" name="Picture 13" descr="A green rectangle with white text&#10;&#10;AI-generated content may be incorrect.">
            <a:extLst>
              <a:ext uri="{FF2B5EF4-FFF2-40B4-BE49-F238E27FC236}">
                <a16:creationId xmlns:a16="http://schemas.microsoft.com/office/drawing/2014/main" id="{CC211E00-EFD6-5052-87AF-DF0E17DEA4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698"/>
          <a:stretch/>
        </p:blipFill>
        <p:spPr>
          <a:xfrm>
            <a:off x="1068336" y="4368983"/>
            <a:ext cx="5772994" cy="111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8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9FD2F2-A1BE-31E1-DAF6-F2C301637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C297C09D-7703-E057-39E6-4BF837874F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72142" y="1325669"/>
            <a:ext cx="925096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/>
            <a:r>
              <a:rPr lang="en-US" sz="3600" b="1" dirty="0">
                <a:solidFill>
                  <a:schemeClr val="accent1"/>
                </a:solidFill>
                <a:latin typeface="PT Serif" panose="020A0603040505020204" pitchFamily="18" charset="77"/>
              </a:rPr>
              <a:t>Preplanning Guide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E1293E-4DA5-6BAF-D666-6D5B769C1F98}"/>
              </a:ext>
            </a:extLst>
          </p:cNvPr>
          <p:cNvSpPr txBox="1"/>
          <p:nvPr/>
        </p:nvSpPr>
        <p:spPr>
          <a:xfrm>
            <a:off x="10938933" y="55541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98E87F-DC75-EAE9-1322-430FA354EFDD}"/>
              </a:ext>
            </a:extLst>
          </p:cNvPr>
          <p:cNvGrpSpPr/>
          <p:nvPr/>
        </p:nvGrpSpPr>
        <p:grpSpPr>
          <a:xfrm>
            <a:off x="568891" y="675130"/>
            <a:ext cx="1777585" cy="2100262"/>
            <a:chOff x="568891" y="675130"/>
            <a:chExt cx="1777585" cy="2100262"/>
          </a:xfrm>
        </p:grpSpPr>
        <p:pic>
          <p:nvPicPr>
            <p:cNvPr id="2" name="Picture 1" descr="A diagram of a customer support&#10;&#10;AI-generated content may be incorrect.">
              <a:extLst>
                <a:ext uri="{FF2B5EF4-FFF2-40B4-BE49-F238E27FC236}">
                  <a16:creationId xmlns:a16="http://schemas.microsoft.com/office/drawing/2014/main" id="{D43B5BE1-E345-B411-2CCE-CABA9FD96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8154" t="50538" r="49910" b="6858"/>
            <a:stretch/>
          </p:blipFill>
          <p:spPr>
            <a:xfrm>
              <a:off x="568891" y="675130"/>
              <a:ext cx="1777585" cy="2100262"/>
            </a:xfrm>
            <a:prstGeom prst="rect">
              <a:avLst/>
            </a:prstGeom>
          </p:spPr>
        </p:pic>
        <p:pic>
          <p:nvPicPr>
            <p:cNvPr id="7" name="Picture 6" descr="A diagram of a customer support&#10;&#10;AI-generated content may be incorrect.">
              <a:extLst>
                <a:ext uri="{FF2B5EF4-FFF2-40B4-BE49-F238E27FC236}">
                  <a16:creationId xmlns:a16="http://schemas.microsoft.com/office/drawing/2014/main" id="{7E681DF6-A0CE-E8AB-AF6A-3B5B098A9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9494" t="81356" r="68529" b="6858"/>
            <a:stretch/>
          </p:blipFill>
          <p:spPr>
            <a:xfrm>
              <a:off x="2186290" y="775145"/>
              <a:ext cx="160186" cy="581025"/>
            </a:xfrm>
            <a:prstGeom prst="rect">
              <a:avLst/>
            </a:prstGeom>
          </p:spPr>
        </p:pic>
      </p:grpSp>
      <p:pic>
        <p:nvPicPr>
          <p:cNvPr id="11" name="Picture 10" descr="A close-up of a brochure&#10;&#10;AI-generated content may be incorrect.">
            <a:extLst>
              <a:ext uri="{FF2B5EF4-FFF2-40B4-BE49-F238E27FC236}">
                <a16:creationId xmlns:a16="http://schemas.microsoft.com/office/drawing/2014/main" id="{92204936-400B-4ACE-7216-F782583C8F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299" r="17811"/>
          <a:stretch/>
        </p:blipFill>
        <p:spPr>
          <a:xfrm>
            <a:off x="7853869" y="1986690"/>
            <a:ext cx="3713746" cy="3936775"/>
          </a:xfrm>
          <a:prstGeom prst="rect">
            <a:avLst/>
          </a:prstGeom>
        </p:spPr>
      </p:pic>
      <p:pic>
        <p:nvPicPr>
          <p:cNvPr id="3" name="Picture 2" descr="A close-up of a text&#10;&#10;AI-generated content may be incorrect.">
            <a:extLst>
              <a:ext uri="{FF2B5EF4-FFF2-40B4-BE49-F238E27FC236}">
                <a16:creationId xmlns:a16="http://schemas.microsoft.com/office/drawing/2014/main" id="{25423D60-19C7-BA0C-FFE8-B77E2CC1C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898" y="3629899"/>
            <a:ext cx="4604467" cy="25529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594D07-3CFA-3B2D-435E-B5311510AA42}"/>
              </a:ext>
            </a:extLst>
          </p:cNvPr>
          <p:cNvSpPr txBox="1"/>
          <p:nvPr/>
        </p:nvSpPr>
        <p:spPr>
          <a:xfrm>
            <a:off x="2186290" y="1854340"/>
            <a:ext cx="5327106" cy="2402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>
              <a:lnSpc>
                <a:spcPct val="115000"/>
              </a:lnSpc>
              <a:spcAft>
                <a:spcPts val="800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endParaRPr lang="en-US" kern="100" dirty="0">
              <a:solidFill>
                <a:srgbClr val="156082"/>
              </a:solidFill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15000"/>
              </a:lnSpc>
              <a:spcAft>
                <a:spcPts val="800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kern="100" dirty="0">
                <a:solidFill>
                  <a:srgbClr val="156082"/>
                </a:solidFill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Every person is on their own timeline.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kern="100" dirty="0">
                <a:solidFill>
                  <a:srgbClr val="156082"/>
                </a:solidFill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It’s about setting the table for a future conversation. </a:t>
            </a:r>
          </a:p>
          <a:p>
            <a:pPr marL="285750" marR="0" lvl="0" indent="-285750">
              <a:lnSpc>
                <a:spcPct val="115000"/>
              </a:lnSpc>
              <a:spcAft>
                <a:spcPts val="800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endParaRPr lang="en-US" kern="100" dirty="0">
              <a:solidFill>
                <a:srgbClr val="156082"/>
              </a:solidFill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en-US" kern="100" dirty="0">
              <a:solidFill>
                <a:srgbClr val="156082"/>
              </a:solidFill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0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374C70-006D-4F7D-FED1-291CBD0B0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DEDD1216-223C-A13D-93DE-88268DFCA6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72142" y="1325669"/>
            <a:ext cx="925096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/>
            <a:r>
              <a:rPr lang="en-US" sz="3600" b="1" dirty="0">
                <a:solidFill>
                  <a:schemeClr val="accent1"/>
                </a:solidFill>
                <a:latin typeface="PT Serif" panose="020A0603040505020204" pitchFamily="18" charset="77"/>
              </a:rPr>
              <a:t>Offering, not pushing…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D08BA5-D8FB-E565-0CF1-567248FFA6F4}"/>
              </a:ext>
            </a:extLst>
          </p:cNvPr>
          <p:cNvSpPr txBox="1"/>
          <p:nvPr/>
        </p:nvSpPr>
        <p:spPr>
          <a:xfrm>
            <a:off x="10938933" y="55541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5417A2-2864-D513-A5E8-CC3579E88603}"/>
              </a:ext>
            </a:extLst>
          </p:cNvPr>
          <p:cNvSpPr txBox="1"/>
          <p:nvPr/>
        </p:nvSpPr>
        <p:spPr>
          <a:xfrm>
            <a:off x="2266383" y="2508928"/>
            <a:ext cx="3115638" cy="3573927"/>
          </a:xfrm>
          <a:prstGeom prst="rect">
            <a:avLst/>
          </a:prstGeom>
          <a:solidFill>
            <a:srgbClr val="F9F8F7"/>
          </a:solidFill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solidFill>
                  <a:schemeClr val="accent1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Success found in: 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1" kern="100" dirty="0">
                <a:solidFill>
                  <a:schemeClr val="accent1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Lead with care </a:t>
            </a:r>
            <a:r>
              <a:rPr lang="en-US" sz="1800" kern="100" dirty="0">
                <a:solidFill>
                  <a:schemeClr val="accent1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—     Offer support, not urgency.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1" kern="100" dirty="0">
                <a:solidFill>
                  <a:schemeClr val="accent1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Normalize reflection </a:t>
            </a:r>
            <a:r>
              <a:rPr lang="en-US" sz="1800" kern="100" dirty="0">
                <a:solidFill>
                  <a:schemeClr val="accent1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— It’s natural to think about wishes after a loss.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1" kern="100" dirty="0">
                <a:solidFill>
                  <a:schemeClr val="accent1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Invite, don’t push </a:t>
            </a:r>
            <a:r>
              <a:rPr lang="en-US" sz="1800" kern="100" dirty="0">
                <a:solidFill>
                  <a:schemeClr val="accent1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— Offer to follow up without pressure.</a:t>
            </a:r>
            <a:endParaRPr lang="en-US" sz="1800" kern="100" dirty="0">
              <a:effectLst/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close-up of a text&#10;&#10;AI-generated content may be incorrect.">
            <a:extLst>
              <a:ext uri="{FF2B5EF4-FFF2-40B4-BE49-F238E27FC236}">
                <a16:creationId xmlns:a16="http://schemas.microsoft.com/office/drawing/2014/main" id="{48833B06-486D-117A-DD6F-5D9738F7F5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73" b="45555"/>
          <a:stretch/>
        </p:blipFill>
        <p:spPr>
          <a:xfrm>
            <a:off x="5764272" y="2276445"/>
            <a:ext cx="6223818" cy="1972964"/>
          </a:xfrm>
          <a:prstGeom prst="rect">
            <a:avLst/>
          </a:prstGeom>
        </p:spPr>
      </p:pic>
      <p:pic>
        <p:nvPicPr>
          <p:cNvPr id="12" name="Picture 11" descr="A close-up of a text&#10;&#10;AI-generated content may be incorrect.">
            <a:extLst>
              <a:ext uri="{FF2B5EF4-FFF2-40B4-BE49-F238E27FC236}">
                <a16:creationId xmlns:a16="http://schemas.microsoft.com/office/drawing/2014/main" id="{0CAEC9DF-B330-8263-7339-63AC19AA4B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52" t="54056" r="-4553"/>
          <a:stretch/>
        </p:blipFill>
        <p:spPr>
          <a:xfrm>
            <a:off x="5789848" y="4557253"/>
            <a:ext cx="6406821" cy="1635340"/>
          </a:xfrm>
          <a:prstGeom prst="rect">
            <a:avLst/>
          </a:prstGeom>
        </p:spPr>
      </p:pic>
      <p:pic>
        <p:nvPicPr>
          <p:cNvPr id="14" name="Picture 13" descr="A diagram of a customer support&#10;&#10;AI-generated content may be incorrect.">
            <a:extLst>
              <a:ext uri="{FF2B5EF4-FFF2-40B4-BE49-F238E27FC236}">
                <a16:creationId xmlns:a16="http://schemas.microsoft.com/office/drawing/2014/main" id="{EFCCD4D4-A3CF-CF30-92C8-B076A79B5E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024" t="51181" r="31401" b="5925"/>
          <a:stretch/>
        </p:blipFill>
        <p:spPr>
          <a:xfrm>
            <a:off x="598157" y="630932"/>
            <a:ext cx="1748319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213EC-3771-06FD-9919-A89BBA869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and blue background with a white background&#10;&#10;AI-generated content may be incorrect.">
            <a:extLst>
              <a:ext uri="{FF2B5EF4-FFF2-40B4-BE49-F238E27FC236}">
                <a16:creationId xmlns:a16="http://schemas.microsoft.com/office/drawing/2014/main" id="{ED8766BB-6CED-48C3-9FD6-496A194FC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8246" y="0"/>
            <a:ext cx="12411676" cy="6981568"/>
          </a:xfr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B989677E-D2FD-3DCB-F8AA-5027F22214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7830" y="1715560"/>
            <a:ext cx="105156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PT Serif" panose="020A0603040505020204" pitchFamily="18" charset="77"/>
              </a:rPr>
              <a:t>Ongoing Support</a:t>
            </a:r>
          </a:p>
        </p:txBody>
      </p:sp>
      <p:pic>
        <p:nvPicPr>
          <p:cNvPr id="4" name="Picture 3" descr="A diagram of steps to a workflow&#10;&#10;AI-generated content may be incorrect.">
            <a:extLst>
              <a:ext uri="{FF2B5EF4-FFF2-40B4-BE49-F238E27FC236}">
                <a16:creationId xmlns:a16="http://schemas.microsoft.com/office/drawing/2014/main" id="{4453D338-DBD6-D62E-D887-FBB2F0F117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610" t="24226" r="55970" b="58091"/>
          <a:stretch/>
        </p:blipFill>
        <p:spPr>
          <a:xfrm>
            <a:off x="581555" y="1619178"/>
            <a:ext cx="970949" cy="8944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53A4C2A-5379-B0DD-6A56-CF850F19EB09}"/>
              </a:ext>
            </a:extLst>
          </p:cNvPr>
          <p:cNvSpPr txBox="1">
            <a:spLocks/>
          </p:cNvSpPr>
          <p:nvPr/>
        </p:nvSpPr>
        <p:spPr>
          <a:xfrm>
            <a:off x="502533" y="1113732"/>
            <a:ext cx="9160756" cy="4605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Step 3 </a:t>
            </a:r>
          </a:p>
        </p:txBody>
      </p:sp>
      <p:pic>
        <p:nvPicPr>
          <p:cNvPr id="10" name="Picture 9" descr="A diagram of a computer monitor&#10;&#10;AI-generated content may be incorrect.">
            <a:extLst>
              <a:ext uri="{FF2B5EF4-FFF2-40B4-BE49-F238E27FC236}">
                <a16:creationId xmlns:a16="http://schemas.microsoft.com/office/drawing/2014/main" id="{234000AA-7616-7305-3B2C-0843B95FD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830" y="2496441"/>
            <a:ext cx="8942054" cy="32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4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6E163-0DE1-3FD9-351A-A2B57E36C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3081A-B818-802F-C59F-97A3BB46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colorful background&#10;&#10;AI-generated content may be incorrect.">
            <a:extLst>
              <a:ext uri="{FF2B5EF4-FFF2-40B4-BE49-F238E27FC236}">
                <a16:creationId xmlns:a16="http://schemas.microsoft.com/office/drawing/2014/main" id="{811DB87E-D26E-8FAA-040B-2F8C0BAB5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6126"/>
          <a:stretch/>
        </p:blipFill>
        <p:spPr>
          <a:xfrm>
            <a:off x="0" y="0"/>
            <a:ext cx="12192000" cy="6858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AA20B4D-35DB-ABD4-8E7D-8CDE8EDB510B}"/>
              </a:ext>
            </a:extLst>
          </p:cNvPr>
          <p:cNvSpPr/>
          <p:nvPr/>
        </p:nvSpPr>
        <p:spPr>
          <a:xfrm>
            <a:off x="0" y="4037788"/>
            <a:ext cx="5375189" cy="1822021"/>
          </a:xfrm>
          <a:prstGeom prst="rect">
            <a:avLst/>
          </a:prstGeom>
          <a:solidFill>
            <a:srgbClr val="FAF5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6B41F-4384-B21E-2D66-6FB643C3523C}"/>
              </a:ext>
            </a:extLst>
          </p:cNvPr>
          <p:cNvSpPr txBox="1"/>
          <p:nvPr/>
        </p:nvSpPr>
        <p:spPr>
          <a:xfrm>
            <a:off x="838200" y="4410189"/>
            <a:ext cx="4609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PT Serif" panose="020A0603040505020204" pitchFamily="18" charset="77"/>
              </a:rPr>
              <a:t>Do We </a:t>
            </a:r>
            <a:r>
              <a:rPr lang="en-US" sz="3200" b="1" i="1" dirty="0">
                <a:solidFill>
                  <a:schemeClr val="accent1"/>
                </a:solidFill>
                <a:latin typeface="PT Serif" panose="020A0603040505020204" pitchFamily="18" charset="77"/>
              </a:rPr>
              <a:t>Really</a:t>
            </a:r>
            <a:r>
              <a:rPr lang="en-US" sz="3200" b="1" dirty="0">
                <a:solidFill>
                  <a:schemeClr val="accent1"/>
                </a:solidFill>
                <a:latin typeface="PT Serif" panose="020A0603040505020204" pitchFamily="18" charset="77"/>
              </a:rPr>
              <a:t> </a:t>
            </a:r>
          </a:p>
          <a:p>
            <a:r>
              <a:rPr lang="en-US" sz="3200" b="1" dirty="0">
                <a:solidFill>
                  <a:schemeClr val="accent1"/>
                </a:solidFill>
                <a:latin typeface="PT Serif" panose="020A0603040505020204" pitchFamily="18" charset="77"/>
              </a:rPr>
              <a:t>Offer Aftercare?</a:t>
            </a:r>
          </a:p>
        </p:txBody>
      </p:sp>
    </p:spTree>
    <p:extLst>
      <p:ext uri="{BB962C8B-B14F-4D97-AF65-F5344CB8AC3E}">
        <p14:creationId xmlns:p14="http://schemas.microsoft.com/office/powerpoint/2010/main" val="199721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C13AC-EA34-1BB2-C727-A1A9D27D7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and blue background with a white background&#10;&#10;AI-generated content may be incorrect.">
            <a:extLst>
              <a:ext uri="{FF2B5EF4-FFF2-40B4-BE49-F238E27FC236}">
                <a16:creationId xmlns:a16="http://schemas.microsoft.com/office/drawing/2014/main" id="{47079C6C-CC43-6694-88E4-9C0E7B478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9838" y="-61784"/>
            <a:ext cx="12411676" cy="6981568"/>
          </a:xfr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B62C2531-762E-E7FA-6F36-9E4FA50279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7830" y="1715560"/>
            <a:ext cx="105156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PT Serif" panose="020A0603040505020204" pitchFamily="18" charset="77"/>
              </a:rPr>
              <a:t>Preplanning Appointment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DF2F217-DADA-12AF-BEE3-1C570EE8EEDD}"/>
              </a:ext>
            </a:extLst>
          </p:cNvPr>
          <p:cNvSpPr txBox="1">
            <a:spLocks/>
          </p:cNvSpPr>
          <p:nvPr/>
        </p:nvSpPr>
        <p:spPr>
          <a:xfrm>
            <a:off x="1541073" y="2463113"/>
            <a:ext cx="10515600" cy="299909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1"/>
                </a:solidFill>
                <a:latin typeface="Avenir Book" panose="02000503020000020003" pitchFamily="2" charset="0"/>
              </a:rPr>
              <a:t>Goals: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b="1" u="sng" dirty="0">
                <a:solidFill>
                  <a:schemeClr val="accent1"/>
                </a:solidFill>
                <a:latin typeface="Avenir Book" panose="02000503020000020003" pitchFamily="2" charset="0"/>
              </a:rPr>
              <a:t>P</a:t>
            </a:r>
            <a:r>
              <a:rPr lang="en-US" sz="2400" b="1" dirty="0">
                <a:solidFill>
                  <a:schemeClr val="accent1"/>
                </a:solidFill>
                <a:latin typeface="Avenir Book" panose="02000503020000020003" pitchFamily="2" charset="0"/>
              </a:rPr>
              <a:t>rioritize the family: </a:t>
            </a:r>
            <a:r>
              <a:rPr lang="en-US" sz="1600" dirty="0">
                <a:solidFill>
                  <a:schemeClr val="accent1"/>
                </a:solidFill>
                <a:latin typeface="Avenir Book" panose="02000503020000020003" pitchFamily="2" charset="0"/>
              </a:rPr>
              <a:t>Reconnect and meet them where they are</a:t>
            </a:r>
            <a:r>
              <a:rPr lang="en-US" sz="2000" dirty="0">
                <a:solidFill>
                  <a:schemeClr val="accent1"/>
                </a:solidFill>
                <a:latin typeface="Avenir Book" panose="02000503020000020003" pitchFamily="2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b="1" u="sng" dirty="0">
                <a:solidFill>
                  <a:schemeClr val="accent1"/>
                </a:solidFill>
                <a:latin typeface="Avenir Book" panose="02000503020000020003" pitchFamily="2" charset="0"/>
              </a:rPr>
              <a:t>P</a:t>
            </a:r>
            <a:r>
              <a:rPr lang="en-US" sz="2400" b="1" dirty="0">
                <a:solidFill>
                  <a:schemeClr val="accent1"/>
                </a:solidFill>
                <a:latin typeface="Avenir Book" panose="02000503020000020003" pitchFamily="2" charset="0"/>
              </a:rPr>
              <a:t>reserve Their Story: </a:t>
            </a:r>
            <a:r>
              <a:rPr lang="en-US" sz="1600" dirty="0">
                <a:solidFill>
                  <a:schemeClr val="accent1"/>
                </a:solidFill>
                <a:latin typeface="Avenir Book" panose="02000503020000020003" pitchFamily="2" charset="0"/>
              </a:rPr>
              <a:t>Gather personal details and wishes.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b="1" u="sng" dirty="0">
                <a:solidFill>
                  <a:schemeClr val="accent1"/>
                </a:solidFill>
                <a:latin typeface="Avenir Book" panose="02000503020000020003" pitchFamily="2" charset="0"/>
              </a:rPr>
              <a:t>P</a:t>
            </a:r>
            <a:r>
              <a:rPr lang="en-US" sz="2400" b="1" dirty="0">
                <a:solidFill>
                  <a:schemeClr val="accent1"/>
                </a:solidFill>
                <a:latin typeface="Avenir Book" panose="02000503020000020003" pitchFamily="2" charset="0"/>
              </a:rPr>
              <a:t>ersonalize Their Preferences: </a:t>
            </a:r>
            <a:r>
              <a:rPr lang="en-US" sz="1600" dirty="0">
                <a:solidFill>
                  <a:schemeClr val="accent1"/>
                </a:solidFill>
                <a:latin typeface="Avenir Book" panose="02000503020000020003" pitchFamily="2" charset="0"/>
              </a:rPr>
              <a:t>Shape services that reflect their life and values</a:t>
            </a:r>
            <a:r>
              <a:rPr lang="en-US" sz="1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b="1" u="sng" dirty="0">
                <a:solidFill>
                  <a:schemeClr val="accent1"/>
                </a:solidFill>
                <a:latin typeface="Avenir Book" panose="02000503020000020003" pitchFamily="2" charset="0"/>
              </a:rPr>
              <a:t>P</a:t>
            </a:r>
            <a:r>
              <a:rPr lang="en-US" sz="2400" b="1" dirty="0">
                <a:solidFill>
                  <a:schemeClr val="accent1"/>
                </a:solidFill>
                <a:latin typeface="Avenir Book" panose="02000503020000020003" pitchFamily="2" charset="0"/>
              </a:rPr>
              <a:t>rotect Their Plan: </a:t>
            </a:r>
            <a:r>
              <a:rPr lang="en-US" sz="1600" dirty="0">
                <a:solidFill>
                  <a:schemeClr val="accent1"/>
                </a:solidFill>
                <a:latin typeface="Avenir Book" panose="02000503020000020003" pitchFamily="2" charset="0"/>
              </a:rPr>
              <a:t>Fund the plan to ease future burdens.</a:t>
            </a:r>
            <a:endParaRPr lang="en-US" sz="2400" dirty="0">
              <a:solidFill>
                <a:schemeClr val="accent1"/>
              </a:solidFill>
              <a:latin typeface="Avenir Book" panose="02000503020000020003" pitchFamily="2" charset="0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DC3A4F7B-CB0B-E26A-68F0-6377F35680DF}"/>
              </a:ext>
            </a:extLst>
          </p:cNvPr>
          <p:cNvSpPr txBox="1">
            <a:spLocks/>
          </p:cNvSpPr>
          <p:nvPr/>
        </p:nvSpPr>
        <p:spPr>
          <a:xfrm>
            <a:off x="502533" y="1113732"/>
            <a:ext cx="9160756" cy="4605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Step 4 </a:t>
            </a:r>
          </a:p>
        </p:txBody>
      </p:sp>
      <p:pic>
        <p:nvPicPr>
          <p:cNvPr id="11" name="Picture 10" descr="A diagram of steps to a workflow&#10;&#10;AI-generated content may be incorrect.">
            <a:extLst>
              <a:ext uri="{FF2B5EF4-FFF2-40B4-BE49-F238E27FC236}">
                <a16:creationId xmlns:a16="http://schemas.microsoft.com/office/drawing/2014/main" id="{BDC4B9DA-E46A-DAAB-EFC8-34D033C511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614" t="75102" r="56205" b="8129"/>
          <a:stretch/>
        </p:blipFill>
        <p:spPr>
          <a:xfrm>
            <a:off x="550779" y="1588445"/>
            <a:ext cx="1004087" cy="89449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1154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4B23F-598F-46A8-C41D-E3FD60CBD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background with blue and green waves&#10;&#10;AI-generated content may be incorrect.">
            <a:extLst>
              <a:ext uri="{FF2B5EF4-FFF2-40B4-BE49-F238E27FC236}">
                <a16:creationId xmlns:a16="http://schemas.microsoft.com/office/drawing/2014/main" id="{47D3E144-E11B-C446-D49E-C47769D9D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CE259E5-E5B0-9D76-D0BD-8AE55B9735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5648" y="1167535"/>
            <a:ext cx="778070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PT Serif" panose="020A0603040505020204" pitchFamily="18" charset="77"/>
              </a:rPr>
              <a:t>Training + Implementation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0089830-AB06-645F-F11D-2C734AD84F8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4307" y="4505594"/>
            <a:ext cx="10515600" cy="399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solidFill>
                  <a:srgbClr val="156082"/>
                </a:solidFill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Equipping your team with the tools, training, and support to deliver exceptional care.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86D375-A904-C232-B160-52A3F83BBAB3}"/>
              </a:ext>
            </a:extLst>
          </p:cNvPr>
          <p:cNvGrpSpPr/>
          <p:nvPr/>
        </p:nvGrpSpPr>
        <p:grpSpPr>
          <a:xfrm>
            <a:off x="1984000" y="2602972"/>
            <a:ext cx="2193445" cy="1578038"/>
            <a:chOff x="1113492" y="3264822"/>
            <a:chExt cx="2193445" cy="1578038"/>
          </a:xfrm>
        </p:grpSpPr>
        <p:sp>
          <p:nvSpPr>
            <p:cNvPr id="3" name="Content Placeholder 7">
              <a:extLst>
                <a:ext uri="{FF2B5EF4-FFF2-40B4-BE49-F238E27FC236}">
                  <a16:creationId xmlns:a16="http://schemas.microsoft.com/office/drawing/2014/main" id="{9730F4F0-639D-5A54-5393-93BCD746E632}"/>
                </a:ext>
              </a:extLst>
            </p:cNvPr>
            <p:cNvSpPr txBox="1">
              <a:spLocks/>
            </p:cNvSpPr>
            <p:nvPr/>
          </p:nvSpPr>
          <p:spPr>
            <a:xfrm>
              <a:off x="1113492" y="4125099"/>
              <a:ext cx="2193445" cy="71776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1800" b="1" kern="100" dirty="0">
                  <a:solidFill>
                    <a:srgbClr val="156082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Implementation Guide</a:t>
              </a:r>
            </a:p>
          </p:txBody>
        </p:sp>
        <p:pic>
          <p:nvPicPr>
            <p:cNvPr id="4" name="Graphic 3" descr="Document outline">
              <a:extLst>
                <a:ext uri="{FF2B5EF4-FFF2-40B4-BE49-F238E27FC236}">
                  <a16:creationId xmlns:a16="http://schemas.microsoft.com/office/drawing/2014/main" id="{861578AE-3333-6D83-B5C8-8D008D319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5022" y="3264822"/>
              <a:ext cx="914400" cy="9144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0DFE89-F06D-D6A0-EFAC-50E15DB1697A}"/>
              </a:ext>
            </a:extLst>
          </p:cNvPr>
          <p:cNvGrpSpPr/>
          <p:nvPr/>
        </p:nvGrpSpPr>
        <p:grpSpPr>
          <a:xfrm>
            <a:off x="4777621" y="2586068"/>
            <a:ext cx="2428972" cy="1521385"/>
            <a:chOff x="3792827" y="3318224"/>
            <a:chExt cx="2428972" cy="1521385"/>
          </a:xfrm>
        </p:grpSpPr>
        <p:sp>
          <p:nvSpPr>
            <p:cNvPr id="7" name="Content Placeholder 7">
              <a:extLst>
                <a:ext uri="{FF2B5EF4-FFF2-40B4-BE49-F238E27FC236}">
                  <a16:creationId xmlns:a16="http://schemas.microsoft.com/office/drawing/2014/main" id="{B0A1DFDC-9D31-390F-013D-D19BF77F1047}"/>
                </a:ext>
              </a:extLst>
            </p:cNvPr>
            <p:cNvSpPr txBox="1">
              <a:spLocks/>
            </p:cNvSpPr>
            <p:nvPr/>
          </p:nvSpPr>
          <p:spPr>
            <a:xfrm>
              <a:off x="3792827" y="4121848"/>
              <a:ext cx="2428972" cy="71776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1800" b="1" kern="100" dirty="0">
                  <a:solidFill>
                    <a:srgbClr val="156082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Training &amp; Development</a:t>
              </a:r>
            </a:p>
          </p:txBody>
        </p:sp>
        <p:pic>
          <p:nvPicPr>
            <p:cNvPr id="10" name="Graphic 9" descr="Teacher outline">
              <a:extLst>
                <a:ext uri="{FF2B5EF4-FFF2-40B4-BE49-F238E27FC236}">
                  <a16:creationId xmlns:a16="http://schemas.microsoft.com/office/drawing/2014/main" id="{B59C4F72-3535-0AAF-BD6D-E28009364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9" y="3318224"/>
              <a:ext cx="914400" cy="9144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9647E38-4414-2FC1-E8BE-B8D14957EF10}"/>
              </a:ext>
            </a:extLst>
          </p:cNvPr>
          <p:cNvSpPr txBox="1"/>
          <p:nvPr/>
        </p:nvSpPr>
        <p:spPr>
          <a:xfrm>
            <a:off x="13167360" y="1408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168353-6F43-BAB9-56B6-FF114BFE3483}"/>
              </a:ext>
            </a:extLst>
          </p:cNvPr>
          <p:cNvGrpSpPr/>
          <p:nvPr/>
        </p:nvGrpSpPr>
        <p:grpSpPr>
          <a:xfrm>
            <a:off x="7846116" y="2600425"/>
            <a:ext cx="2193445" cy="1507028"/>
            <a:chOff x="6859668" y="2913510"/>
            <a:chExt cx="2193445" cy="1507028"/>
          </a:xfrm>
        </p:grpSpPr>
        <p:sp>
          <p:nvSpPr>
            <p:cNvPr id="12" name="Content Placeholder 7">
              <a:extLst>
                <a:ext uri="{FF2B5EF4-FFF2-40B4-BE49-F238E27FC236}">
                  <a16:creationId xmlns:a16="http://schemas.microsoft.com/office/drawing/2014/main" id="{51B349B4-1986-4AA5-5E90-E3F69436783A}"/>
                </a:ext>
              </a:extLst>
            </p:cNvPr>
            <p:cNvSpPr txBox="1">
              <a:spLocks/>
            </p:cNvSpPr>
            <p:nvPr/>
          </p:nvSpPr>
          <p:spPr>
            <a:xfrm>
              <a:off x="6859668" y="3702777"/>
              <a:ext cx="2193445" cy="71776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1800" b="1" kern="100" dirty="0">
                  <a:solidFill>
                    <a:srgbClr val="156082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Implementation Support</a:t>
              </a:r>
            </a:p>
          </p:txBody>
        </p:sp>
        <p:pic>
          <p:nvPicPr>
            <p:cNvPr id="16" name="Graphic 15" descr="Projector screen outline">
              <a:extLst>
                <a:ext uri="{FF2B5EF4-FFF2-40B4-BE49-F238E27FC236}">
                  <a16:creationId xmlns:a16="http://schemas.microsoft.com/office/drawing/2014/main" id="{00DF3E7C-F344-30C2-F2CF-942CB9B1A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472044" y="291351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727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3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60EF64-DED4-8B99-5E98-13BD09F43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mputer ebook vid">
            <a:hlinkClick r:id="" action="ppaction://media"/>
            <a:extLst>
              <a:ext uri="{FF2B5EF4-FFF2-40B4-BE49-F238E27FC236}">
                <a16:creationId xmlns:a16="http://schemas.microsoft.com/office/drawing/2014/main" id="{CFD7A505-7299-353F-ED53-56C0B29A7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7969" b="6786"/>
          <a:stretch/>
        </p:blipFill>
        <p:spPr>
          <a:xfrm>
            <a:off x="0" y="0"/>
            <a:ext cx="12192000" cy="694615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BF49433-C835-944E-665E-AF8F5578F7EE}"/>
              </a:ext>
            </a:extLst>
          </p:cNvPr>
          <p:cNvGrpSpPr/>
          <p:nvPr/>
        </p:nvGrpSpPr>
        <p:grpSpPr>
          <a:xfrm>
            <a:off x="0" y="395660"/>
            <a:ext cx="2633472" cy="2002755"/>
            <a:chOff x="533994" y="465392"/>
            <a:chExt cx="2496560" cy="1383462"/>
          </a:xfrm>
        </p:grpSpPr>
        <p:sp>
          <p:nvSpPr>
            <p:cNvPr id="14" name="Content Placeholder 7">
              <a:extLst>
                <a:ext uri="{FF2B5EF4-FFF2-40B4-BE49-F238E27FC236}">
                  <a16:creationId xmlns:a16="http://schemas.microsoft.com/office/drawing/2014/main" id="{98B3C468-4A81-CBBB-FDFF-DC70841DD31A}"/>
                </a:ext>
              </a:extLst>
            </p:cNvPr>
            <p:cNvSpPr txBox="1">
              <a:spLocks/>
            </p:cNvSpPr>
            <p:nvPr/>
          </p:nvSpPr>
          <p:spPr>
            <a:xfrm>
              <a:off x="533994" y="1569765"/>
              <a:ext cx="2496560" cy="27908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2000" b="1" kern="100" dirty="0">
                  <a:solidFill>
                    <a:srgbClr val="156082"/>
                  </a:solidFill>
                  <a:latin typeface="PT Serif" panose="020A0603040505020204" pitchFamily="18" charset="77"/>
                  <a:ea typeface="Aptos" panose="020B0004020202020204" pitchFamily="34" charset="0"/>
                  <a:cs typeface="Times New Roman" panose="02020603050405020304" pitchFamily="18" charset="0"/>
                </a:rPr>
                <a:t>Implementation</a:t>
              </a:r>
            </a:p>
            <a:p>
              <a:pPr marL="0" indent="0" algn="ctr">
                <a:lnSpc>
                  <a:spcPct val="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2000" b="1" kern="100" dirty="0">
                  <a:solidFill>
                    <a:srgbClr val="156082"/>
                  </a:solidFill>
                  <a:latin typeface="PT Serif" panose="020A0603040505020204" pitchFamily="18" charset="77"/>
                  <a:ea typeface="Aptos" panose="020B0004020202020204" pitchFamily="34" charset="0"/>
                  <a:cs typeface="Times New Roman" panose="02020603050405020304" pitchFamily="18" charset="0"/>
                </a:rPr>
                <a:t> Guide</a:t>
              </a:r>
            </a:p>
          </p:txBody>
        </p:sp>
        <p:pic>
          <p:nvPicPr>
            <p:cNvPr id="20" name="Graphic 19" descr="Document outline">
              <a:extLst>
                <a:ext uri="{FF2B5EF4-FFF2-40B4-BE49-F238E27FC236}">
                  <a16:creationId xmlns:a16="http://schemas.microsoft.com/office/drawing/2014/main" id="{1EC0B9B5-611D-6B7F-6525-5C5FDA8C2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25074" y="465392"/>
              <a:ext cx="914400" cy="914400"/>
            </a:xfrm>
            <a:prstGeom prst="rect">
              <a:avLst/>
            </a:prstGeom>
          </p:spPr>
        </p:pic>
      </p:grpSp>
      <p:sp>
        <p:nvSpPr>
          <p:cNvPr id="27" name="Title 5">
            <a:extLst>
              <a:ext uri="{FF2B5EF4-FFF2-40B4-BE49-F238E27FC236}">
                <a16:creationId xmlns:a16="http://schemas.microsoft.com/office/drawing/2014/main" id="{CDCFD4D7-2555-88CE-CD50-CD8B823A521B}"/>
              </a:ext>
            </a:extLst>
          </p:cNvPr>
          <p:cNvSpPr txBox="1">
            <a:spLocks/>
          </p:cNvSpPr>
          <p:nvPr/>
        </p:nvSpPr>
        <p:spPr>
          <a:xfrm>
            <a:off x="356007" y="3700527"/>
            <a:ext cx="2277463" cy="26035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Scripting Cues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Best Practices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Workflows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Collateral Explanations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1"/>
              </a:solidFill>
              <a:latin typeface="Avenir Book" panose="02000503020000020003" pitchFamily="2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US" sz="1400" dirty="0">
              <a:solidFill>
                <a:schemeClr val="accent1"/>
              </a:solidFill>
              <a:latin typeface="Avenir Book" panose="02000503020000020003" pitchFamily="2" charset="0"/>
            </a:endParaRPr>
          </a:p>
        </p:txBody>
      </p:sp>
      <p:sp>
        <p:nvSpPr>
          <p:cNvPr id="28" name="Title 5">
            <a:extLst>
              <a:ext uri="{FF2B5EF4-FFF2-40B4-BE49-F238E27FC236}">
                <a16:creationId xmlns:a16="http://schemas.microsoft.com/office/drawing/2014/main" id="{374D4584-8C1B-6C30-FFE2-9C534379BA32}"/>
              </a:ext>
            </a:extLst>
          </p:cNvPr>
          <p:cNvSpPr txBox="1">
            <a:spLocks/>
          </p:cNvSpPr>
          <p:nvPr/>
        </p:nvSpPr>
        <p:spPr>
          <a:xfrm>
            <a:off x="356006" y="3021494"/>
            <a:ext cx="2277463" cy="87998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Create a uniformed </a:t>
            </a:r>
          </a:p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approach through: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US" sz="1400" dirty="0">
              <a:solidFill>
                <a:schemeClr val="accent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43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4B375-E243-63C8-C410-F6742B019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background&#10;&#10;AI-generated content may be incorrect.">
            <a:extLst>
              <a:ext uri="{FF2B5EF4-FFF2-40B4-BE49-F238E27FC236}">
                <a16:creationId xmlns:a16="http://schemas.microsoft.com/office/drawing/2014/main" id="{CE12D45F-A7C1-1D3F-9878-19BFC2611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021CB75-EA1A-D80B-672D-9B658B135642}"/>
              </a:ext>
            </a:extLst>
          </p:cNvPr>
          <p:cNvSpPr txBox="1">
            <a:spLocks/>
          </p:cNvSpPr>
          <p:nvPr/>
        </p:nvSpPr>
        <p:spPr>
          <a:xfrm>
            <a:off x="1274347" y="2254391"/>
            <a:ext cx="3817740" cy="43326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2000" b="1" kern="100" dirty="0">
                <a:solidFill>
                  <a:srgbClr val="156082"/>
                </a:solidFill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Live &amp; Recorded Webinars</a:t>
            </a:r>
          </a:p>
        </p:txBody>
      </p:sp>
      <p:pic>
        <p:nvPicPr>
          <p:cNvPr id="5" name="Graphic 4" descr="Teacher outline">
            <a:extLst>
              <a:ext uri="{FF2B5EF4-FFF2-40B4-BE49-F238E27FC236}">
                <a16:creationId xmlns:a16="http://schemas.microsoft.com/office/drawing/2014/main" id="{40870AD0-5992-4A9E-1DE4-CEA58C651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6692" y="705343"/>
            <a:ext cx="1718616" cy="158050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A76AFB8-7920-0535-EFD4-C15C9D3D4484}"/>
              </a:ext>
            </a:extLst>
          </p:cNvPr>
          <p:cNvSpPr txBox="1">
            <a:spLocks/>
          </p:cNvSpPr>
          <p:nvPr/>
        </p:nvSpPr>
        <p:spPr>
          <a:xfrm>
            <a:off x="1256654" y="3022967"/>
            <a:ext cx="4164928" cy="181588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Comprehensive training sessions </a:t>
            </a:r>
            <a:r>
              <a:rPr lang="en-US" sz="1600" dirty="0">
                <a:solidFill>
                  <a:schemeClr val="accent1"/>
                </a:solidFill>
                <a:latin typeface="Avenir Book" panose="02000503020000020003" pitchFamily="2" charset="0"/>
              </a:rPr>
              <a:t>covering implementation steps, common questions, and best practices </a:t>
            </a:r>
          </a:p>
          <a:p>
            <a:pPr marL="514350" indent="-514350">
              <a:lnSpc>
                <a:spcPct val="100000"/>
              </a:lnSpc>
              <a:buFont typeface="Wingdings" pitchFamily="2" charset="2"/>
              <a:buChar char="§"/>
            </a:pPr>
            <a:endParaRPr lang="en-US" sz="1600" b="1" dirty="0">
              <a:solidFill>
                <a:schemeClr val="accent1"/>
              </a:solidFill>
              <a:latin typeface="Avenir Book" panose="02000503020000020003" pitchFamily="2" charset="0"/>
            </a:endParaRPr>
          </a:p>
          <a:p>
            <a:pPr marL="514350" indent="-51435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Recorded sessions </a:t>
            </a:r>
            <a:r>
              <a:rPr lang="en-US" sz="1600" dirty="0">
                <a:solidFill>
                  <a:schemeClr val="accent1"/>
                </a:solidFill>
                <a:latin typeface="Avenir Book" panose="02000503020000020003" pitchFamily="2" charset="0"/>
              </a:rPr>
              <a:t>for ongoing reference and staff onboarding 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315A154C-0F71-0AC1-3428-31ECA314D746}"/>
              </a:ext>
            </a:extLst>
          </p:cNvPr>
          <p:cNvSpPr txBox="1">
            <a:spLocks/>
          </p:cNvSpPr>
          <p:nvPr/>
        </p:nvSpPr>
        <p:spPr>
          <a:xfrm>
            <a:off x="6272192" y="3077068"/>
            <a:ext cx="4164928" cy="212365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Concise and practical: </a:t>
            </a:r>
            <a:r>
              <a:rPr lang="en-US" sz="1600" dirty="0">
                <a:solidFill>
                  <a:schemeClr val="accent1"/>
                </a:solidFill>
                <a:latin typeface="Avenir Book" panose="02000503020000020003" pitchFamily="2" charset="0"/>
              </a:rPr>
              <a:t>Gives leaders and directors a high-level overview of the program and their role.</a:t>
            </a:r>
          </a:p>
          <a:p>
            <a:pPr marL="514350" indent="-514350">
              <a:lnSpc>
                <a:spcPct val="100000"/>
              </a:lnSpc>
              <a:buFont typeface="Wingdings" pitchFamily="2" charset="2"/>
              <a:buChar char="§"/>
            </a:pPr>
            <a:endParaRPr lang="en-US" sz="1600" dirty="0">
              <a:solidFill>
                <a:schemeClr val="accent1"/>
              </a:solidFill>
              <a:latin typeface="Avenir Book" panose="02000503020000020003" pitchFamily="2" charset="0"/>
            </a:endParaRPr>
          </a:p>
          <a:p>
            <a:pPr marL="514350" indent="-51435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Tailored  Messaging: </a:t>
            </a:r>
            <a:r>
              <a:rPr lang="en-US" sz="1600" dirty="0">
                <a:solidFill>
                  <a:schemeClr val="accent1"/>
                </a:solidFill>
                <a:latin typeface="Avenir Book" panose="02000503020000020003" pitchFamily="2" charset="0"/>
              </a:rPr>
              <a:t>In-depth for some, streamlined for others.</a:t>
            </a:r>
          </a:p>
          <a:p>
            <a:pPr marL="514350" indent="-514350">
              <a:lnSpc>
                <a:spcPct val="100000"/>
              </a:lnSpc>
              <a:buFont typeface="Wingdings" pitchFamily="2" charset="2"/>
              <a:buChar char="§"/>
            </a:pPr>
            <a:endParaRPr lang="en-US" sz="1800" dirty="0">
              <a:solidFill>
                <a:schemeClr val="accent1"/>
              </a:solidFill>
              <a:latin typeface="Avenir Book" panose="02000503020000020003" pitchFamily="2" charset="0"/>
            </a:endParaRPr>
          </a:p>
          <a:p>
            <a:pPr marL="514350" indent="-514350">
              <a:lnSpc>
                <a:spcPct val="100000"/>
              </a:lnSpc>
              <a:buFont typeface="Wingdings" pitchFamily="2" charset="2"/>
              <a:buChar char="§"/>
            </a:pPr>
            <a:endParaRPr lang="en-US" sz="1800" dirty="0">
              <a:solidFill>
                <a:schemeClr val="accent1"/>
              </a:solidFill>
              <a:latin typeface="Avenir Book" panose="02000503020000020003" pitchFamily="2" charset="0"/>
            </a:endParaRP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EB04329D-EE20-7ABB-FDFB-FECC663352F2}"/>
              </a:ext>
            </a:extLst>
          </p:cNvPr>
          <p:cNvSpPr txBox="1">
            <a:spLocks/>
          </p:cNvSpPr>
          <p:nvPr/>
        </p:nvSpPr>
        <p:spPr>
          <a:xfrm>
            <a:off x="6445786" y="2285844"/>
            <a:ext cx="3817740" cy="43326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2000" b="1" kern="100" dirty="0">
                <a:solidFill>
                  <a:srgbClr val="156082"/>
                </a:solidFill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Slide Decks</a:t>
            </a:r>
          </a:p>
        </p:txBody>
      </p:sp>
    </p:spTree>
    <p:extLst>
      <p:ext uri="{BB962C8B-B14F-4D97-AF65-F5344CB8AC3E}">
        <p14:creationId xmlns:p14="http://schemas.microsoft.com/office/powerpoint/2010/main" val="25260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81F0D-76E5-CE44-7B4A-5A3BDEAA8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background&#10;&#10;AI-generated content may be incorrect.">
            <a:extLst>
              <a:ext uri="{FF2B5EF4-FFF2-40B4-BE49-F238E27FC236}">
                <a16:creationId xmlns:a16="http://schemas.microsoft.com/office/drawing/2014/main" id="{326FC7C1-35C9-D486-AEE1-8C5BF9427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A146662A-D741-4A7D-CB44-C1A40F377A82}"/>
              </a:ext>
            </a:extLst>
          </p:cNvPr>
          <p:cNvSpPr txBox="1">
            <a:spLocks/>
          </p:cNvSpPr>
          <p:nvPr/>
        </p:nvSpPr>
        <p:spPr>
          <a:xfrm>
            <a:off x="-417036" y="1814011"/>
            <a:ext cx="4329803" cy="43326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2000" b="1" kern="100" dirty="0">
                <a:solidFill>
                  <a:srgbClr val="156082"/>
                </a:solidFill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Stakeholder Buy In</a:t>
            </a:r>
          </a:p>
        </p:txBody>
      </p:sp>
      <p:pic>
        <p:nvPicPr>
          <p:cNvPr id="8" name="Graphic 7" descr="Group of men outline">
            <a:extLst>
              <a:ext uri="{FF2B5EF4-FFF2-40B4-BE49-F238E27FC236}">
                <a16:creationId xmlns:a16="http://schemas.microsoft.com/office/drawing/2014/main" id="{B7FABCB4-282A-14BB-01D9-F65D91F34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6189" y="690660"/>
            <a:ext cx="1123351" cy="1123351"/>
          </a:xfrm>
          <a:prstGeom prst="rect">
            <a:avLst/>
          </a:prstGeom>
        </p:spPr>
      </p:pic>
      <p:pic>
        <p:nvPicPr>
          <p:cNvPr id="12" name="Picture 11" descr="A website page with text and images&#10;&#10;AI-generated content may be incorrect.">
            <a:extLst>
              <a:ext uri="{FF2B5EF4-FFF2-40B4-BE49-F238E27FC236}">
                <a16:creationId xmlns:a16="http://schemas.microsoft.com/office/drawing/2014/main" id="{E58374B4-4BEF-5F04-A2F3-9ED1BCE7B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3222" y="3127248"/>
            <a:ext cx="2884122" cy="373075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screenshot of a medical application&#10;&#10;AI-generated content may be incorrect.">
            <a:extLst>
              <a:ext uri="{FF2B5EF4-FFF2-40B4-BE49-F238E27FC236}">
                <a16:creationId xmlns:a16="http://schemas.microsoft.com/office/drawing/2014/main" id="{994FF4A9-3B24-1322-0726-FE3D74781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047" y="3127248"/>
            <a:ext cx="2852929" cy="373075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id="{F41230C4-CBE9-84C4-6929-B4025A2CC299}"/>
              </a:ext>
            </a:extLst>
          </p:cNvPr>
          <p:cNvSpPr txBox="1">
            <a:spLocks/>
          </p:cNvSpPr>
          <p:nvPr/>
        </p:nvSpPr>
        <p:spPr>
          <a:xfrm>
            <a:off x="885368" y="2588751"/>
            <a:ext cx="4118054" cy="28053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b="1" dirty="0">
                <a:solidFill>
                  <a:schemeClr val="accent1"/>
                </a:solidFill>
                <a:latin typeface="Avenir Book" panose="02000503020000020003" pitchFamily="2" charset="0"/>
              </a:rPr>
              <a:t>Clear and focused:  </a:t>
            </a:r>
            <a:r>
              <a:rPr lang="en-US" sz="1700" dirty="0">
                <a:solidFill>
                  <a:schemeClr val="accent1"/>
                </a:solidFill>
                <a:latin typeface="Avenir Book" panose="02000503020000020003" pitchFamily="2" charset="0"/>
              </a:rPr>
              <a:t>Tailored to show leaders and funeral directors the purpose, value, and their role.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accent1"/>
              </a:solidFill>
              <a:latin typeface="Avenir Book" panose="02000503020000020003" pitchFamily="2" charset="0"/>
            </a:endParaRP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b="1" dirty="0">
                <a:solidFill>
                  <a:schemeClr val="accent1"/>
                </a:solidFill>
                <a:latin typeface="Avenir Book" panose="02000503020000020003" pitchFamily="2" charset="0"/>
              </a:rPr>
              <a:t>Built for buy-in: </a:t>
            </a:r>
            <a:r>
              <a:rPr lang="en-US" sz="1700" dirty="0">
                <a:solidFill>
                  <a:schemeClr val="accent1"/>
                </a:solidFill>
                <a:latin typeface="Avenir Book" panose="02000503020000020003" pitchFamily="2" charset="0"/>
              </a:rPr>
              <a:t>Connects to the "why" and emphasizes impact without overwhelming detail.</a:t>
            </a:r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38B1051D-2938-1307-AE3A-E4FE0B95C90C}"/>
              </a:ext>
            </a:extLst>
          </p:cNvPr>
          <p:cNvSpPr/>
          <p:nvPr/>
        </p:nvSpPr>
        <p:spPr>
          <a:xfrm>
            <a:off x="6184860" y="3446167"/>
            <a:ext cx="190361" cy="190361"/>
          </a:xfrm>
          <a:prstGeom prst="star5">
            <a:avLst/>
          </a:prstGeom>
          <a:solidFill>
            <a:srgbClr val="90A8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A7A4ECD8-69A0-E98A-E39E-88FC4472FB08}"/>
              </a:ext>
            </a:extLst>
          </p:cNvPr>
          <p:cNvSpPr/>
          <p:nvPr/>
        </p:nvSpPr>
        <p:spPr>
          <a:xfrm>
            <a:off x="9684360" y="3443914"/>
            <a:ext cx="190361" cy="190361"/>
          </a:xfrm>
          <a:prstGeom prst="star5">
            <a:avLst/>
          </a:prstGeom>
          <a:solidFill>
            <a:srgbClr val="90A8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4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47C38-FF06-5548-4625-F07E7477E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background&#10;&#10;AI-generated content may be incorrect.">
            <a:extLst>
              <a:ext uri="{FF2B5EF4-FFF2-40B4-BE49-F238E27FC236}">
                <a16:creationId xmlns:a16="http://schemas.microsoft.com/office/drawing/2014/main" id="{FF0083A0-05DC-48B0-3358-F626D06F1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6FA768A6-40D5-F2F7-6242-8DAC9B35CD84}"/>
              </a:ext>
            </a:extLst>
          </p:cNvPr>
          <p:cNvSpPr txBox="1">
            <a:spLocks/>
          </p:cNvSpPr>
          <p:nvPr/>
        </p:nvSpPr>
        <p:spPr>
          <a:xfrm>
            <a:off x="-133667" y="1463040"/>
            <a:ext cx="4329803" cy="73693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2400" b="1" kern="100" dirty="0">
                <a:solidFill>
                  <a:srgbClr val="156082"/>
                </a:solidFill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Centrally-Located </a:t>
            </a:r>
          </a:p>
          <a:p>
            <a:pPr marL="0" indent="0" algn="ctr">
              <a:lnSpc>
                <a:spcPct val="50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2400" b="1" kern="100" dirty="0">
                <a:solidFill>
                  <a:srgbClr val="156082"/>
                </a:solidFill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Resource Hub</a:t>
            </a:r>
          </a:p>
        </p:txBody>
      </p:sp>
      <p:pic>
        <p:nvPicPr>
          <p:cNvPr id="8" name="Graphic 7" descr="Internet outline">
            <a:extLst>
              <a:ext uri="{FF2B5EF4-FFF2-40B4-BE49-F238E27FC236}">
                <a16:creationId xmlns:a16="http://schemas.microsoft.com/office/drawing/2014/main" id="{61A99D36-AEC2-6F61-FB4F-05585B0B4E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30195" y="133627"/>
            <a:ext cx="1402080" cy="1402080"/>
          </a:xfrm>
          <a:prstGeom prst="rect">
            <a:avLst/>
          </a:prstGeom>
        </p:spPr>
      </p:pic>
      <p:pic>
        <p:nvPicPr>
          <p:cNvPr id="9" name="Screen Recording 2025-04-22 at 10.16.33 AM.mov">
            <a:hlinkClick r:id="" action="ppaction://media"/>
            <a:extLst>
              <a:ext uri="{FF2B5EF4-FFF2-40B4-BE49-F238E27FC236}">
                <a16:creationId xmlns:a16="http://schemas.microsoft.com/office/drawing/2014/main" id="{05B18456-7D40-7403-71B4-04A0BC8536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1862229"/>
            <a:ext cx="5750659" cy="37290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B2033282-5111-0A4C-9C7E-F81BCDA6EB78}"/>
              </a:ext>
            </a:extLst>
          </p:cNvPr>
          <p:cNvSpPr txBox="1">
            <a:spLocks/>
          </p:cNvSpPr>
          <p:nvPr/>
        </p:nvSpPr>
        <p:spPr>
          <a:xfrm>
            <a:off x="1566406" y="2393531"/>
            <a:ext cx="4172408" cy="319773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b="1" dirty="0">
                <a:solidFill>
                  <a:schemeClr val="accent1"/>
                </a:solidFill>
                <a:latin typeface="Avenir Book" panose="02000503020000020003" pitchFamily="2" charset="0"/>
              </a:rPr>
              <a:t>Centralized site </a:t>
            </a:r>
            <a:r>
              <a:rPr lang="en-US" sz="1700" dirty="0">
                <a:solidFill>
                  <a:schemeClr val="accent1"/>
                </a:solidFill>
                <a:latin typeface="Avenir Book" panose="02000503020000020003" pitchFamily="2" charset="0"/>
              </a:rPr>
              <a:t>with training, materials and tools all in one place.</a:t>
            </a: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§"/>
            </a:pPr>
            <a:endParaRPr lang="en-US" sz="1700" b="1" dirty="0">
              <a:solidFill>
                <a:schemeClr val="accent1"/>
              </a:solidFill>
              <a:latin typeface="Avenir Book" panose="02000503020000020003" pitchFamily="2" charset="0"/>
            </a:endParaRP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b="1" dirty="0">
                <a:solidFill>
                  <a:schemeClr val="accent1"/>
                </a:solidFill>
                <a:latin typeface="Avenir Book" panose="02000503020000020003" pitchFamily="2" charset="0"/>
              </a:rPr>
              <a:t>Password-protected </a:t>
            </a:r>
            <a:r>
              <a:rPr lang="en-US" sz="1700" dirty="0">
                <a:solidFill>
                  <a:schemeClr val="accent1"/>
                </a:solidFill>
                <a:latin typeface="Avenir Book" panose="02000503020000020003" pitchFamily="2" charset="0"/>
              </a:rPr>
              <a:t>but accessible to all staff you desire.</a:t>
            </a: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§"/>
            </a:pPr>
            <a:endParaRPr lang="en-US" sz="1700" b="1" dirty="0">
              <a:solidFill>
                <a:schemeClr val="accent1"/>
              </a:solidFill>
              <a:latin typeface="Avenir Book" panose="02000503020000020003" pitchFamily="2" charset="0"/>
            </a:endParaRP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b="1" dirty="0">
                <a:solidFill>
                  <a:schemeClr val="accent1"/>
                </a:solidFill>
                <a:latin typeface="Avenir Book" panose="02000503020000020003" pitchFamily="2" charset="0"/>
              </a:rPr>
              <a:t>Available anytime</a:t>
            </a:r>
            <a:r>
              <a:rPr lang="en-US" sz="1700" dirty="0">
                <a:solidFill>
                  <a:schemeClr val="accent1"/>
                </a:solidFill>
                <a:latin typeface="Avenir Book" panose="02000503020000020003" pitchFamily="2" charset="0"/>
              </a:rPr>
              <a:t> for easy, ongoing support and reference.</a:t>
            </a:r>
          </a:p>
        </p:txBody>
      </p:sp>
    </p:spTree>
    <p:extLst>
      <p:ext uri="{BB962C8B-B14F-4D97-AF65-F5344CB8AC3E}">
        <p14:creationId xmlns:p14="http://schemas.microsoft.com/office/powerpoint/2010/main" val="388488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D6A26-B665-5709-B538-806776D0E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background&#10;&#10;AI-generated content may be incorrect.">
            <a:extLst>
              <a:ext uri="{FF2B5EF4-FFF2-40B4-BE49-F238E27FC236}">
                <a16:creationId xmlns:a16="http://schemas.microsoft.com/office/drawing/2014/main" id="{0BC44343-743B-7BAB-E927-85B9ADD12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0BCB3DBC-B811-59BD-13A4-5C8516DB03E9}"/>
              </a:ext>
            </a:extLst>
          </p:cNvPr>
          <p:cNvSpPr txBox="1">
            <a:spLocks/>
          </p:cNvSpPr>
          <p:nvPr/>
        </p:nvSpPr>
        <p:spPr>
          <a:xfrm>
            <a:off x="-391886" y="1563757"/>
            <a:ext cx="4329803" cy="43326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2000" b="1" kern="100" dirty="0">
                <a:solidFill>
                  <a:srgbClr val="156082"/>
                </a:solidFill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Learning Library</a:t>
            </a:r>
          </a:p>
        </p:txBody>
      </p:sp>
      <p:pic>
        <p:nvPicPr>
          <p:cNvPr id="8" name="Graphic 7" descr="Film reel outline">
            <a:extLst>
              <a:ext uri="{FF2B5EF4-FFF2-40B4-BE49-F238E27FC236}">
                <a16:creationId xmlns:a16="http://schemas.microsoft.com/office/drawing/2014/main" id="{1C328AE9-9DF8-6DEC-450D-E25EC7F3CF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4899" y="283765"/>
            <a:ext cx="1416825" cy="1416825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DF8E68D0-59C2-C733-8AEE-F3CEA1ECFE5E}"/>
              </a:ext>
            </a:extLst>
          </p:cNvPr>
          <p:cNvSpPr txBox="1">
            <a:spLocks/>
          </p:cNvSpPr>
          <p:nvPr/>
        </p:nvSpPr>
        <p:spPr>
          <a:xfrm>
            <a:off x="1109206" y="2621699"/>
            <a:ext cx="4605794" cy="28053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b="1" dirty="0">
                <a:solidFill>
                  <a:schemeClr val="accent1"/>
                </a:solidFill>
                <a:latin typeface="Avenir Book" panose="02000503020000020003" pitchFamily="2" charset="0"/>
              </a:rPr>
              <a:t>Practical tools </a:t>
            </a:r>
            <a:r>
              <a:rPr lang="en-US" sz="1700" dirty="0">
                <a:solidFill>
                  <a:schemeClr val="accent1"/>
                </a:solidFill>
                <a:latin typeface="Avenir Book" panose="02000503020000020003" pitchFamily="2" charset="0"/>
              </a:rPr>
              <a:t>to strengthen communication and connection in tough conversations.</a:t>
            </a: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§"/>
            </a:pPr>
            <a:endParaRPr lang="en-US" sz="1700" dirty="0">
              <a:solidFill>
                <a:schemeClr val="accent1"/>
              </a:solidFill>
              <a:latin typeface="Avenir Book" panose="02000503020000020003" pitchFamily="2" charset="0"/>
            </a:endParaRP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b="1" dirty="0">
                <a:solidFill>
                  <a:schemeClr val="accent1"/>
                </a:solidFill>
                <a:latin typeface="Avenir Book" panose="02000503020000020003" pitchFamily="2" charset="0"/>
              </a:rPr>
              <a:t>Articles, videos, and podcasts </a:t>
            </a:r>
            <a:r>
              <a:rPr lang="en-US" sz="1700" dirty="0">
                <a:solidFill>
                  <a:schemeClr val="accent1"/>
                </a:solidFill>
                <a:latin typeface="Avenir Book" panose="02000503020000020003" pitchFamily="2" charset="0"/>
              </a:rPr>
              <a:t>focused on sales with empathy, especially when serving grieving families</a:t>
            </a:r>
          </a:p>
        </p:txBody>
      </p:sp>
      <p:pic>
        <p:nvPicPr>
          <p:cNvPr id="12" name="Screen Recording 2025-04-22 at 10.40.24 AM.mov">
            <a:hlinkClick r:id="" action="ppaction://media"/>
            <a:extLst>
              <a:ext uri="{FF2B5EF4-FFF2-40B4-BE49-F238E27FC236}">
                <a16:creationId xmlns:a16="http://schemas.microsoft.com/office/drawing/2014/main" id="{5EC6D17B-F810-C15B-5793-E31F90932F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2293" r="5544"/>
          <a:stretch/>
        </p:blipFill>
        <p:spPr>
          <a:xfrm>
            <a:off x="6106886" y="2139892"/>
            <a:ext cx="5743576" cy="3543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29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8D6EB-3430-57CC-18C8-D0FA5F2FD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white background with a shadow&#10;&#10;AI-generated content may be incorrect.">
            <a:extLst>
              <a:ext uri="{FF2B5EF4-FFF2-40B4-BE49-F238E27FC236}">
                <a16:creationId xmlns:a16="http://schemas.microsoft.com/office/drawing/2014/main" id="{9D25BEA4-36E5-0BAF-3AFB-999568881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4DCE70A-D1E1-465D-9D14-5850E5D6DD4D}"/>
              </a:ext>
            </a:extLst>
          </p:cNvPr>
          <p:cNvSpPr txBox="1"/>
          <p:nvPr/>
        </p:nvSpPr>
        <p:spPr>
          <a:xfrm>
            <a:off x="1561070" y="1126479"/>
            <a:ext cx="66314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PT Serif" panose="020A0603040505020204" pitchFamily="18" charset="77"/>
              </a:rPr>
              <a:t>Why Aftercare?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EF7214-8AC2-7E3E-2921-327656B7A914}"/>
              </a:ext>
            </a:extLst>
          </p:cNvPr>
          <p:cNvSpPr txBox="1"/>
          <p:nvPr/>
        </p:nvSpPr>
        <p:spPr>
          <a:xfrm>
            <a:off x="1960606" y="2658644"/>
            <a:ext cx="2905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PT Serif" panose="020A0603040505020204" pitchFamily="18" charset="77"/>
              </a:rPr>
              <a:t>Families Need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E50466-C50E-CCFD-722D-E68335491B9A}"/>
              </a:ext>
            </a:extLst>
          </p:cNvPr>
          <p:cNvSpPr txBox="1"/>
          <p:nvPr/>
        </p:nvSpPr>
        <p:spPr>
          <a:xfrm>
            <a:off x="4916052" y="2629805"/>
            <a:ext cx="2444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PT Serif" panose="020A0603040505020204" pitchFamily="18" charset="77"/>
              </a:rPr>
              <a:t>Teams Need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14423D4-F7E9-38A2-1D4D-7A82412EA82C}"/>
              </a:ext>
            </a:extLst>
          </p:cNvPr>
          <p:cNvGrpSpPr/>
          <p:nvPr/>
        </p:nvGrpSpPr>
        <p:grpSpPr>
          <a:xfrm>
            <a:off x="2678327" y="3210703"/>
            <a:ext cx="1029731" cy="842671"/>
            <a:chOff x="2519748" y="3457839"/>
            <a:chExt cx="1029731" cy="842671"/>
          </a:xfrm>
        </p:grpSpPr>
        <p:pic>
          <p:nvPicPr>
            <p:cNvPr id="35" name="Graphic 34" descr="Care outline">
              <a:extLst>
                <a:ext uri="{FF2B5EF4-FFF2-40B4-BE49-F238E27FC236}">
                  <a16:creationId xmlns:a16="http://schemas.microsoft.com/office/drawing/2014/main" id="{7E0471B0-9F52-F709-3763-EB706E604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85406" y="3457839"/>
              <a:ext cx="600761" cy="600761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BA6BA3A-0481-8423-445A-C0A845AB22E3}"/>
                </a:ext>
              </a:extLst>
            </p:cNvPr>
            <p:cNvSpPr txBox="1"/>
            <p:nvPr/>
          </p:nvSpPr>
          <p:spPr>
            <a:xfrm>
              <a:off x="2519748" y="3874368"/>
              <a:ext cx="1029731" cy="426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SzPts val="1000"/>
                <a:tabLst>
                  <a:tab pos="457200" algn="l"/>
                </a:tabLst>
              </a:pPr>
              <a:r>
                <a:rPr lang="en-US" sz="1600" kern="100" dirty="0">
                  <a:solidFill>
                    <a:srgbClr val="156082"/>
                  </a:solidFill>
                  <a:effectLst/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Support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1B38151-947F-F055-0420-DE0AB0ECBCA5}"/>
              </a:ext>
            </a:extLst>
          </p:cNvPr>
          <p:cNvGrpSpPr/>
          <p:nvPr/>
        </p:nvGrpSpPr>
        <p:grpSpPr>
          <a:xfrm>
            <a:off x="2729448" y="4106865"/>
            <a:ext cx="927487" cy="818019"/>
            <a:chOff x="2570869" y="4354001"/>
            <a:chExt cx="927487" cy="818019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D5A59C8-B453-A612-5EF8-195593B24313}"/>
                </a:ext>
              </a:extLst>
            </p:cNvPr>
            <p:cNvSpPr txBox="1"/>
            <p:nvPr/>
          </p:nvSpPr>
          <p:spPr>
            <a:xfrm>
              <a:off x="2570869" y="4745878"/>
              <a:ext cx="927487" cy="426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SzPts val="1000"/>
                <a:tabLst>
                  <a:tab pos="457200" algn="l"/>
                </a:tabLst>
              </a:pPr>
              <a:r>
                <a:rPr lang="en-US" sz="1600" kern="100" dirty="0">
                  <a:solidFill>
                    <a:srgbClr val="156082"/>
                  </a:solidFill>
                  <a:effectLst/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Clarity</a:t>
              </a:r>
            </a:p>
          </p:txBody>
        </p:sp>
        <p:pic>
          <p:nvPicPr>
            <p:cNvPr id="40" name="Graphic 39" descr="Brain in head outline">
              <a:extLst>
                <a:ext uri="{FF2B5EF4-FFF2-40B4-BE49-F238E27FC236}">
                  <a16:creationId xmlns:a16="http://schemas.microsoft.com/office/drawing/2014/main" id="{349A2DC4-96E0-5D8B-C674-306229C17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24175" y="4354001"/>
              <a:ext cx="523220" cy="523220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1146E2A-A592-58C9-8DC8-B506EBB54F83}"/>
              </a:ext>
            </a:extLst>
          </p:cNvPr>
          <p:cNvGrpSpPr/>
          <p:nvPr/>
        </p:nvGrpSpPr>
        <p:grpSpPr>
          <a:xfrm>
            <a:off x="2542110" y="4908733"/>
            <a:ext cx="1805271" cy="865497"/>
            <a:chOff x="2344759" y="5172020"/>
            <a:chExt cx="1805271" cy="865497"/>
          </a:xfrm>
        </p:grpSpPr>
        <p:pic>
          <p:nvPicPr>
            <p:cNvPr id="42" name="Graphic 41" descr="Users outline">
              <a:extLst>
                <a:ext uri="{FF2B5EF4-FFF2-40B4-BE49-F238E27FC236}">
                  <a16:creationId xmlns:a16="http://schemas.microsoft.com/office/drawing/2014/main" id="{23787996-6BB8-CB3D-056D-78D165ABE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566480" y="5172020"/>
              <a:ext cx="718810" cy="71881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FEB9404-E661-3C20-B38A-AECB804E2860}"/>
                </a:ext>
              </a:extLst>
            </p:cNvPr>
            <p:cNvSpPr txBox="1"/>
            <p:nvPr/>
          </p:nvSpPr>
          <p:spPr>
            <a:xfrm>
              <a:off x="2344759" y="5611375"/>
              <a:ext cx="1805271" cy="426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SzPts val="1000"/>
                <a:tabLst>
                  <a:tab pos="457200" algn="l"/>
                </a:tabLst>
              </a:pPr>
              <a:r>
                <a:rPr lang="en-US" sz="1600" kern="100" dirty="0">
                  <a:solidFill>
                    <a:srgbClr val="156082"/>
                  </a:solidFill>
                  <a:effectLst/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Connection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B327B0EE-C2B9-A62E-750C-C5C33B97214A}"/>
              </a:ext>
            </a:extLst>
          </p:cNvPr>
          <p:cNvSpPr txBox="1"/>
          <p:nvPr/>
        </p:nvSpPr>
        <p:spPr>
          <a:xfrm>
            <a:off x="7692480" y="4553598"/>
            <a:ext cx="2829435" cy="429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ts val="1000"/>
              <a:tabLst>
                <a:tab pos="457200" algn="l"/>
              </a:tabLst>
            </a:pPr>
            <a:r>
              <a:rPr lang="en-US" sz="1600" b="1" kern="100" dirty="0">
                <a:solidFill>
                  <a:srgbClr val="7B815B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Better Family Experience</a:t>
            </a:r>
            <a:endParaRPr lang="en-US" sz="2000" b="1" kern="100" dirty="0">
              <a:solidFill>
                <a:srgbClr val="7B815B"/>
              </a:solidFill>
              <a:effectLst/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2501D68-3240-43CC-0968-86A57039E6B0}"/>
              </a:ext>
            </a:extLst>
          </p:cNvPr>
          <p:cNvGrpSpPr/>
          <p:nvPr/>
        </p:nvGrpSpPr>
        <p:grpSpPr>
          <a:xfrm>
            <a:off x="5578310" y="4924884"/>
            <a:ext cx="954561" cy="912586"/>
            <a:chOff x="5828097" y="5172020"/>
            <a:chExt cx="954561" cy="912586"/>
          </a:xfrm>
        </p:grpSpPr>
        <p:pic>
          <p:nvPicPr>
            <p:cNvPr id="57" name="Graphic 56" descr="Circles with lines outline">
              <a:extLst>
                <a:ext uri="{FF2B5EF4-FFF2-40B4-BE49-F238E27FC236}">
                  <a16:creationId xmlns:a16="http://schemas.microsoft.com/office/drawing/2014/main" id="{771F4CF3-C33D-D58C-8C4F-F0A4EB820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941317" y="5172020"/>
              <a:ext cx="728123" cy="728123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5D237F1-864E-7B09-5DA0-360AE6A1F420}"/>
                </a:ext>
              </a:extLst>
            </p:cNvPr>
            <p:cNvSpPr txBox="1"/>
            <p:nvPr/>
          </p:nvSpPr>
          <p:spPr>
            <a:xfrm>
              <a:off x="5828097" y="5658464"/>
              <a:ext cx="954561" cy="426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SzPts val="1000"/>
                <a:tabLst>
                  <a:tab pos="457200" algn="l"/>
                </a:tabLst>
              </a:pPr>
              <a:r>
                <a:rPr lang="en-US" sz="1600" kern="100" dirty="0">
                  <a:solidFill>
                    <a:srgbClr val="156082"/>
                  </a:solidFill>
                  <a:effectLst/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Process</a:t>
              </a:r>
              <a:endParaRPr lang="en-US" sz="2000" kern="100" dirty="0">
                <a:solidFill>
                  <a:srgbClr val="15608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27415CA-1D1C-CCE9-7433-B491C0ECC6AE}"/>
              </a:ext>
            </a:extLst>
          </p:cNvPr>
          <p:cNvSpPr txBox="1"/>
          <p:nvPr/>
        </p:nvSpPr>
        <p:spPr>
          <a:xfrm>
            <a:off x="7815391" y="2583141"/>
            <a:ext cx="2444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B815B"/>
                </a:solidFill>
                <a:latin typeface="PT Serif" panose="020A0603040505020204" pitchFamily="18" charset="77"/>
              </a:rPr>
              <a:t>Outcomes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0947E3-0BE5-8061-4696-C835DB1A033C}"/>
              </a:ext>
            </a:extLst>
          </p:cNvPr>
          <p:cNvGrpSpPr/>
          <p:nvPr/>
        </p:nvGrpSpPr>
        <p:grpSpPr>
          <a:xfrm>
            <a:off x="5514253" y="3163290"/>
            <a:ext cx="2337487" cy="854248"/>
            <a:chOff x="5855042" y="3327466"/>
            <a:chExt cx="2337487" cy="85424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0D057C1-C081-F4AF-4FC4-4BC49AC395A5}"/>
                </a:ext>
              </a:extLst>
            </p:cNvPr>
            <p:cNvSpPr txBox="1"/>
            <p:nvPr/>
          </p:nvSpPr>
          <p:spPr>
            <a:xfrm>
              <a:off x="5855042" y="3755572"/>
              <a:ext cx="2337487" cy="426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SzPts val="1000"/>
                <a:tabLst>
                  <a:tab pos="457200" algn="l"/>
                </a:tabLst>
              </a:pPr>
              <a:r>
                <a:rPr lang="en-US" sz="1600" kern="100" dirty="0">
                  <a:solidFill>
                    <a:srgbClr val="156082"/>
                  </a:solidFill>
                  <a:effectLst/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Structure</a:t>
              </a:r>
              <a:endParaRPr lang="en-US" sz="2000" kern="100" dirty="0">
                <a:solidFill>
                  <a:srgbClr val="15608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Graphic 5" descr="Pyramid with levels outline">
              <a:extLst>
                <a:ext uri="{FF2B5EF4-FFF2-40B4-BE49-F238E27FC236}">
                  <a16:creationId xmlns:a16="http://schemas.microsoft.com/office/drawing/2014/main" id="{EB6E5CAC-BECE-4C06-5712-E447B66A8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096000" y="3327466"/>
              <a:ext cx="600761" cy="60076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D868CEE-2847-0E42-5368-606B4A10A37E}"/>
              </a:ext>
            </a:extLst>
          </p:cNvPr>
          <p:cNvGrpSpPr/>
          <p:nvPr/>
        </p:nvGrpSpPr>
        <p:grpSpPr>
          <a:xfrm>
            <a:off x="5470560" y="4053374"/>
            <a:ext cx="1335561" cy="924170"/>
            <a:chOff x="5697491" y="4272361"/>
            <a:chExt cx="1335561" cy="92417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F961D4-5AA3-971E-AC50-AE40AAAE4C6C}"/>
                </a:ext>
              </a:extLst>
            </p:cNvPr>
            <p:cNvSpPr txBox="1"/>
            <p:nvPr/>
          </p:nvSpPr>
          <p:spPr>
            <a:xfrm>
              <a:off x="5697491" y="4766798"/>
              <a:ext cx="1335561" cy="429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SzPts val="1000"/>
                <a:tabLst>
                  <a:tab pos="457200" algn="l"/>
                </a:tabLst>
              </a:pPr>
              <a:r>
                <a:rPr lang="en-US" sz="1600" kern="100" dirty="0">
                  <a:solidFill>
                    <a:srgbClr val="156082"/>
                  </a:solidFill>
                  <a:effectLst/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Confidence</a:t>
              </a:r>
              <a:endParaRPr lang="en-US" sz="2000" kern="100" dirty="0">
                <a:solidFill>
                  <a:srgbClr val="15608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Graphic 9" descr="Hero Female outline">
              <a:extLst>
                <a:ext uri="{FF2B5EF4-FFF2-40B4-BE49-F238E27FC236}">
                  <a16:creationId xmlns:a16="http://schemas.microsoft.com/office/drawing/2014/main" id="{4141902B-C346-2416-793B-FAD65E576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966132" y="4272361"/>
              <a:ext cx="678495" cy="678495"/>
            </a:xfrm>
            <a:prstGeom prst="rect">
              <a:avLst/>
            </a:prstGeom>
          </p:spPr>
        </p:pic>
      </p:grpSp>
      <p:pic>
        <p:nvPicPr>
          <p:cNvPr id="15" name="Graphic 14" descr="Shield Tick outline">
            <a:extLst>
              <a:ext uri="{FF2B5EF4-FFF2-40B4-BE49-F238E27FC236}">
                <a16:creationId xmlns:a16="http://schemas.microsoft.com/office/drawing/2014/main" id="{3EDA8271-2A97-EF07-BAEA-780C0D848A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43413" y="3090184"/>
            <a:ext cx="678495" cy="6784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638899-35F4-A339-308B-E9C9FF36BC96}"/>
              </a:ext>
            </a:extLst>
          </p:cNvPr>
          <p:cNvSpPr txBox="1"/>
          <p:nvPr/>
        </p:nvSpPr>
        <p:spPr>
          <a:xfrm>
            <a:off x="8313079" y="3674012"/>
            <a:ext cx="1473924" cy="429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ts val="1000"/>
              <a:tabLst>
                <a:tab pos="457200" algn="l"/>
              </a:tabLst>
            </a:pPr>
            <a:r>
              <a:rPr lang="en-US" sz="1600" b="1" kern="100" dirty="0">
                <a:solidFill>
                  <a:srgbClr val="7B815B"/>
                </a:solidFill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Greater Trust</a:t>
            </a:r>
            <a:endParaRPr lang="en-US" sz="2000" b="1" kern="100" dirty="0">
              <a:solidFill>
                <a:srgbClr val="7B815B"/>
              </a:solidFill>
              <a:effectLst/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E685AE-3D62-05F8-8510-8DCAE6E9A385}"/>
              </a:ext>
            </a:extLst>
          </p:cNvPr>
          <p:cNvSpPr txBox="1"/>
          <p:nvPr/>
        </p:nvSpPr>
        <p:spPr>
          <a:xfrm>
            <a:off x="7363867" y="5414733"/>
            <a:ext cx="3486660" cy="429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ts val="1000"/>
              <a:tabLst>
                <a:tab pos="457200" algn="l"/>
              </a:tabLst>
            </a:pPr>
            <a:r>
              <a:rPr lang="en-US" sz="1600" b="1" kern="100" dirty="0">
                <a:solidFill>
                  <a:srgbClr val="7B815B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Long-Term Relationship</a:t>
            </a:r>
            <a:endParaRPr lang="en-US" sz="2000" b="1" kern="100" dirty="0">
              <a:solidFill>
                <a:srgbClr val="7B815B"/>
              </a:solidFill>
              <a:effectLst/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Hotel Bell outline">
            <a:extLst>
              <a:ext uri="{FF2B5EF4-FFF2-40B4-BE49-F238E27FC236}">
                <a16:creationId xmlns:a16="http://schemas.microsoft.com/office/drawing/2014/main" id="{4CFEE29B-7C85-2DD2-F962-239F3D6D6C1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699994" y="4063560"/>
            <a:ext cx="678495" cy="678495"/>
          </a:xfrm>
          <a:prstGeom prst="rect">
            <a:avLst/>
          </a:prstGeom>
        </p:spPr>
      </p:pic>
      <p:pic>
        <p:nvPicPr>
          <p:cNvPr id="22" name="Graphic 21" descr="Handshake outline">
            <a:extLst>
              <a:ext uri="{FF2B5EF4-FFF2-40B4-BE49-F238E27FC236}">
                <a16:creationId xmlns:a16="http://schemas.microsoft.com/office/drawing/2014/main" id="{F1B689DF-03B9-B0EF-C6EE-00096767C67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685979" y="4935660"/>
            <a:ext cx="728123" cy="72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8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6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4FDD1-CC43-669E-C330-D65DE98A2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background with blue and green waves&#10;&#10;AI-generated content may be incorrect.">
            <a:extLst>
              <a:ext uri="{FF2B5EF4-FFF2-40B4-BE49-F238E27FC236}">
                <a16:creationId xmlns:a16="http://schemas.microsoft.com/office/drawing/2014/main" id="{B5ED7A75-6FD1-914A-15D2-8B4A1E1F6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 descr="A diagram of a diagram&#10;&#10;AI-generated content may be incorrect.">
            <a:extLst>
              <a:ext uri="{FF2B5EF4-FFF2-40B4-BE49-F238E27FC236}">
                <a16:creationId xmlns:a16="http://schemas.microsoft.com/office/drawing/2014/main" id="{38B26F90-3D8E-6ECA-0A9A-777D413062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41" b="5909"/>
          <a:stretch/>
        </p:blipFill>
        <p:spPr>
          <a:xfrm>
            <a:off x="1900238" y="1630114"/>
            <a:ext cx="8883356" cy="3597771"/>
          </a:xfrm>
          <a:prstGeom prst="rect">
            <a:avLst/>
          </a:prstGeom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993FDFEC-C791-C8A0-EA51-1BAF14CBA2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5473" y="495123"/>
            <a:ext cx="778070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PT Serif" panose="020A0603040505020204" pitchFamily="18" charset="77"/>
              </a:rPr>
              <a:t>Best Practices For Success</a:t>
            </a:r>
            <a:endParaRPr lang="en-US" sz="4400" b="1" dirty="0">
              <a:solidFill>
                <a:schemeClr val="accent1"/>
              </a:solidFill>
              <a:latin typeface="PT Serif" panose="020A06030405050202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93204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50501-45A1-D390-8BF1-440A49EBB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surface with black dots&#10;&#10;AI-generated content may be incorrect.">
            <a:extLst>
              <a:ext uri="{FF2B5EF4-FFF2-40B4-BE49-F238E27FC236}">
                <a16:creationId xmlns:a16="http://schemas.microsoft.com/office/drawing/2014/main" id="{B2E9D34C-A9B6-93F9-1830-E2443C29B5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41"/>
          <a:stretch/>
        </p:blipFill>
        <p:spPr>
          <a:xfrm>
            <a:off x="2509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9A5E68-6F23-A6A2-2D08-49DF92448EF7}"/>
              </a:ext>
            </a:extLst>
          </p:cNvPr>
          <p:cNvSpPr txBox="1"/>
          <p:nvPr/>
        </p:nvSpPr>
        <p:spPr>
          <a:xfrm>
            <a:off x="1561070" y="1126479"/>
            <a:ext cx="66314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PT Serif" panose="020A0603040505020204" pitchFamily="18" charset="77"/>
              </a:rPr>
              <a:t>Your Role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39D7E8-5688-18EC-830E-F74831CF4A9D}"/>
              </a:ext>
            </a:extLst>
          </p:cNvPr>
          <p:cNvSpPr txBox="1"/>
          <p:nvPr/>
        </p:nvSpPr>
        <p:spPr>
          <a:xfrm>
            <a:off x="2028954" y="3592130"/>
            <a:ext cx="2444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B815B"/>
                </a:solidFill>
                <a:latin typeface="PT Serif" panose="020A0603040505020204" pitchFamily="18" charset="77"/>
              </a:rPr>
              <a:t>Educate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DEF041-7094-6E3D-2A11-48007F247E8B}"/>
              </a:ext>
            </a:extLst>
          </p:cNvPr>
          <p:cNvSpPr txBox="1"/>
          <p:nvPr/>
        </p:nvSpPr>
        <p:spPr>
          <a:xfrm>
            <a:off x="7785011" y="3592130"/>
            <a:ext cx="2444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B815B"/>
                </a:solidFill>
                <a:latin typeface="PT Serif" panose="020A0603040505020204" pitchFamily="18" charset="77"/>
              </a:rPr>
              <a:t>Inspire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100235-F8A1-F2BE-CB06-65175AD6DD03}"/>
              </a:ext>
            </a:extLst>
          </p:cNvPr>
          <p:cNvSpPr/>
          <p:nvPr/>
        </p:nvSpPr>
        <p:spPr>
          <a:xfrm>
            <a:off x="4983248" y="2736578"/>
            <a:ext cx="2225503" cy="2225503"/>
          </a:xfrm>
          <a:prstGeom prst="ellipse">
            <a:avLst/>
          </a:prstGeom>
          <a:noFill/>
          <a:ln w="44450">
            <a:solidFill>
              <a:srgbClr val="7B815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8E313A-5B3D-82E9-F77C-A8907737D483}"/>
              </a:ext>
            </a:extLst>
          </p:cNvPr>
          <p:cNvSpPr txBox="1"/>
          <p:nvPr/>
        </p:nvSpPr>
        <p:spPr>
          <a:xfrm>
            <a:off x="4876799" y="3592130"/>
            <a:ext cx="2444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B815B"/>
                </a:solidFill>
                <a:latin typeface="PT Serif" panose="020A0603040505020204" pitchFamily="18" charset="77"/>
              </a:rPr>
              <a:t>Implement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FEC3B93-94CB-B9FE-9624-61AABCE12269}"/>
              </a:ext>
            </a:extLst>
          </p:cNvPr>
          <p:cNvSpPr/>
          <p:nvPr/>
        </p:nvSpPr>
        <p:spPr>
          <a:xfrm>
            <a:off x="2181485" y="2736577"/>
            <a:ext cx="2225503" cy="2225503"/>
          </a:xfrm>
          <a:prstGeom prst="ellipse">
            <a:avLst/>
          </a:prstGeom>
          <a:noFill/>
          <a:ln w="44450">
            <a:solidFill>
              <a:srgbClr val="7B815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F0CD292-93FE-434C-6BD6-D45A3A92F660}"/>
              </a:ext>
            </a:extLst>
          </p:cNvPr>
          <p:cNvSpPr/>
          <p:nvPr/>
        </p:nvSpPr>
        <p:spPr>
          <a:xfrm>
            <a:off x="7894548" y="2736576"/>
            <a:ext cx="2225503" cy="2225503"/>
          </a:xfrm>
          <a:prstGeom prst="ellipse">
            <a:avLst/>
          </a:prstGeom>
          <a:noFill/>
          <a:ln w="44450">
            <a:solidFill>
              <a:srgbClr val="7B815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5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1750F-CCEC-1129-C9D0-77C0489D2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FD0FD-3206-1A3B-1770-11681A03F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colorful background&#10;&#10;AI-generated content may be incorrect.">
            <a:extLst>
              <a:ext uri="{FF2B5EF4-FFF2-40B4-BE49-F238E27FC236}">
                <a16:creationId xmlns:a16="http://schemas.microsoft.com/office/drawing/2014/main" id="{1CA66E03-DE0D-4CAF-553F-E80BABD17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6126"/>
          <a:stretch/>
        </p:blipFill>
        <p:spPr>
          <a:xfrm>
            <a:off x="0" y="0"/>
            <a:ext cx="12192000" cy="6858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3AC9E81-1109-777B-1C96-8E9BBCD3F071}"/>
              </a:ext>
            </a:extLst>
          </p:cNvPr>
          <p:cNvSpPr/>
          <p:nvPr/>
        </p:nvSpPr>
        <p:spPr>
          <a:xfrm>
            <a:off x="0" y="4037788"/>
            <a:ext cx="5375189" cy="1822021"/>
          </a:xfrm>
          <a:prstGeom prst="rect">
            <a:avLst/>
          </a:prstGeom>
          <a:solidFill>
            <a:srgbClr val="FAF5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745DB5-9614-BCA9-F14A-E149DF9AD220}"/>
              </a:ext>
            </a:extLst>
          </p:cNvPr>
          <p:cNvSpPr txBox="1"/>
          <p:nvPr/>
        </p:nvSpPr>
        <p:spPr>
          <a:xfrm>
            <a:off x="0" y="3527639"/>
            <a:ext cx="4609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AF5F1"/>
                </a:solidFill>
                <a:latin typeface="PT Serif" panose="020A0603040505020204" pitchFamily="18" charset="77"/>
              </a:rPr>
              <a:t>Do We </a:t>
            </a:r>
            <a:r>
              <a:rPr lang="en-US" sz="1200" b="1" i="1" dirty="0">
                <a:solidFill>
                  <a:srgbClr val="FAF5F1"/>
                </a:solidFill>
                <a:latin typeface="PT Serif" panose="020A0603040505020204" pitchFamily="18" charset="77"/>
              </a:rPr>
              <a:t>Really</a:t>
            </a:r>
            <a:r>
              <a:rPr lang="en-US" sz="1200" b="1" dirty="0">
                <a:solidFill>
                  <a:srgbClr val="FAF5F1"/>
                </a:solidFill>
                <a:latin typeface="PT Serif" panose="020A0603040505020204" pitchFamily="18" charset="77"/>
              </a:rPr>
              <a:t> </a:t>
            </a:r>
          </a:p>
          <a:p>
            <a:r>
              <a:rPr lang="en-US" sz="1200" b="1" dirty="0">
                <a:solidFill>
                  <a:srgbClr val="FAF5F1"/>
                </a:solidFill>
                <a:latin typeface="PT Serif" panose="020A0603040505020204" pitchFamily="18" charset="77"/>
              </a:rPr>
              <a:t>Offer Aftercare</a:t>
            </a:r>
            <a:r>
              <a:rPr lang="en-US" sz="900" b="1" dirty="0">
                <a:solidFill>
                  <a:srgbClr val="FAF5F1"/>
                </a:solidFill>
                <a:latin typeface="PT Serif" panose="020A0603040505020204" pitchFamily="18" charset="77"/>
              </a:rPr>
              <a:t>?</a:t>
            </a:r>
            <a:endParaRPr lang="en-US" sz="1200" b="1" dirty="0">
              <a:solidFill>
                <a:srgbClr val="FAF5F1"/>
              </a:solidFill>
              <a:latin typeface="PT Serif" panose="020A06030405050202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3B3A7D-FA53-1093-C4DA-FB23DBA287EA}"/>
              </a:ext>
            </a:extLst>
          </p:cNvPr>
          <p:cNvSpPr txBox="1"/>
          <p:nvPr/>
        </p:nvSpPr>
        <p:spPr>
          <a:xfrm>
            <a:off x="1159476" y="4102850"/>
            <a:ext cx="4609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PT Serif" panose="020A0603040505020204" pitchFamily="18" charset="77"/>
              </a:rPr>
              <a:t>Ask Yourself: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D8F395-D7A1-6A82-25D9-0F7D308E16F2}"/>
              </a:ext>
            </a:extLst>
          </p:cNvPr>
          <p:cNvSpPr txBox="1"/>
          <p:nvPr/>
        </p:nvSpPr>
        <p:spPr>
          <a:xfrm>
            <a:off x="325395" y="4678889"/>
            <a:ext cx="4913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1460" marR="0" lvl="0" indent="-251460">
              <a:spcBef>
                <a:spcPts val="300"/>
              </a:spcBef>
              <a:spcAft>
                <a:spcPts val="3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600" kern="100" dirty="0">
                <a:solidFill>
                  <a:srgbClr val="15608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When does our care truly end?</a:t>
            </a:r>
          </a:p>
          <a:p>
            <a:pPr marL="251460" marR="0" lvl="0" indent="-251460">
              <a:spcBef>
                <a:spcPts val="300"/>
              </a:spcBef>
              <a:spcAft>
                <a:spcPts val="3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600" kern="100" dirty="0">
                <a:solidFill>
                  <a:srgbClr val="15608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Is our aftercare consistent or occasional?</a:t>
            </a:r>
          </a:p>
          <a:p>
            <a:pPr marL="251460" marR="0" lvl="0" indent="-251460">
              <a:spcBef>
                <a:spcPts val="300"/>
              </a:spcBef>
              <a:spcAft>
                <a:spcPts val="3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600" kern="100" dirty="0">
                <a:solidFill>
                  <a:srgbClr val="15608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Would every family say they felt supported?</a:t>
            </a:r>
          </a:p>
        </p:txBody>
      </p:sp>
    </p:spTree>
    <p:extLst>
      <p:ext uri="{BB962C8B-B14F-4D97-AF65-F5344CB8AC3E}">
        <p14:creationId xmlns:p14="http://schemas.microsoft.com/office/powerpoint/2010/main" val="93171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60AC7-EE0A-D693-A459-D8FD890F3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background&#10;&#10;AI-generated content may be incorrect.">
            <a:extLst>
              <a:ext uri="{FF2B5EF4-FFF2-40B4-BE49-F238E27FC236}">
                <a16:creationId xmlns:a16="http://schemas.microsoft.com/office/drawing/2014/main" id="{C5DCE3E1-6CAA-8E25-7B4E-1893AF447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72400" cy="4371975"/>
          </a:xfrm>
          <a:prstGeom prst="rect">
            <a:avLst/>
          </a:prstGeom>
        </p:spPr>
      </p:pic>
      <p:pic>
        <p:nvPicPr>
          <p:cNvPr id="9" name="Picture 8" descr="A white background with blue and green waves&#10;&#10;AI-generated content may be incorrect.">
            <a:extLst>
              <a:ext uri="{FF2B5EF4-FFF2-40B4-BE49-F238E27FC236}">
                <a16:creationId xmlns:a16="http://schemas.microsoft.com/office/drawing/2014/main" id="{E919701A-D523-E51D-9FD7-810A4F57F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772400" cy="4371975"/>
          </a:xfrm>
          <a:prstGeom prst="rect">
            <a:avLst/>
          </a:prstGeom>
        </p:spPr>
      </p:pic>
      <p:pic>
        <p:nvPicPr>
          <p:cNvPr id="11" name="Picture 10" descr="A white and blue background&#10;&#10;AI-generated content may be incorrect.">
            <a:extLst>
              <a:ext uri="{FF2B5EF4-FFF2-40B4-BE49-F238E27FC236}">
                <a16:creationId xmlns:a16="http://schemas.microsoft.com/office/drawing/2014/main" id="{E6473EC5-2703-DD7F-1C9D-07AD5E95D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772400" cy="4371975"/>
          </a:xfrm>
          <a:prstGeom prst="rect">
            <a:avLst/>
          </a:prstGeom>
        </p:spPr>
      </p:pic>
      <p:pic>
        <p:nvPicPr>
          <p:cNvPr id="13" name="Picture 12" descr="A white background with a shadow&#10;&#10;AI-generated content may be incorrect.">
            <a:extLst>
              <a:ext uri="{FF2B5EF4-FFF2-40B4-BE49-F238E27FC236}">
                <a16:creationId xmlns:a16="http://schemas.microsoft.com/office/drawing/2014/main" id="{CADB3C08-9FAB-A3CA-5921-DC63FD7C73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98DAA5-1AD8-0D8E-7B23-328F05D88CD6}"/>
              </a:ext>
            </a:extLst>
          </p:cNvPr>
          <p:cNvSpPr txBox="1"/>
          <p:nvPr/>
        </p:nvSpPr>
        <p:spPr>
          <a:xfrm>
            <a:off x="3132695" y="2905780"/>
            <a:ext cx="6631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venir Book" panose="02000503020000020003" pitchFamily="2" charset="0"/>
              </a:rPr>
              <a:t>Families never forget who stayed.</a:t>
            </a:r>
          </a:p>
        </p:txBody>
      </p:sp>
    </p:spTree>
    <p:extLst>
      <p:ext uri="{BB962C8B-B14F-4D97-AF65-F5344CB8AC3E}">
        <p14:creationId xmlns:p14="http://schemas.microsoft.com/office/powerpoint/2010/main" val="1535795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4FA6D-8B51-FAEB-4CEA-3D0E47559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background with blue and green waves&#10;&#10;AI-generated content may be incorrect.">
            <a:extLst>
              <a:ext uri="{FF2B5EF4-FFF2-40B4-BE49-F238E27FC236}">
                <a16:creationId xmlns:a16="http://schemas.microsoft.com/office/drawing/2014/main" id="{3DDC56AC-7282-0AA6-BA56-B678AB176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45" y="6858000"/>
            <a:ext cx="12192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BD09EFF-2413-75BB-5B65-1ED60D3725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4836" y="2510942"/>
            <a:ext cx="105156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PT Serif" panose="020A0603040505020204" pitchFamily="18" charset="77"/>
              </a:rPr>
              <a:t>Your Journey Forward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4A77A9-D304-B9C6-C976-A4F39187FA9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74836" y="3060689"/>
            <a:ext cx="10515600" cy="399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solidFill>
                  <a:srgbClr val="156082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 structured, compassionate means to stay connected after the service.</a:t>
            </a:r>
            <a:endParaRPr lang="en-US" sz="1800" kern="100" dirty="0">
              <a:effectLst/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1F9A9B-3EC6-F4A4-B931-20FF08614EB7}"/>
              </a:ext>
            </a:extLst>
          </p:cNvPr>
          <p:cNvGrpSpPr/>
          <p:nvPr/>
        </p:nvGrpSpPr>
        <p:grpSpPr>
          <a:xfrm>
            <a:off x="973355" y="2401098"/>
            <a:ext cx="2193445" cy="1810142"/>
            <a:chOff x="1145500" y="3264822"/>
            <a:chExt cx="2193445" cy="1810142"/>
          </a:xfrm>
        </p:grpSpPr>
        <p:sp>
          <p:nvSpPr>
            <p:cNvPr id="3" name="Content Placeholder 7">
              <a:extLst>
                <a:ext uri="{FF2B5EF4-FFF2-40B4-BE49-F238E27FC236}">
                  <a16:creationId xmlns:a16="http://schemas.microsoft.com/office/drawing/2014/main" id="{52D5A046-61CD-F55A-4071-5D0A059E44C6}"/>
                </a:ext>
              </a:extLst>
            </p:cNvPr>
            <p:cNvSpPr txBox="1">
              <a:spLocks/>
            </p:cNvSpPr>
            <p:nvPr/>
          </p:nvSpPr>
          <p:spPr>
            <a:xfrm>
              <a:off x="1145500" y="4130731"/>
              <a:ext cx="2193445" cy="944233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1800" b="1" kern="100">
                  <a:solidFill>
                    <a:srgbClr val="156082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Curated Materials:</a:t>
              </a:r>
            </a:p>
            <a:p>
              <a:pPr marL="0" indent="0" algn="ctr">
                <a:lnSpc>
                  <a:spcPct val="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1050" kern="100">
                  <a:solidFill>
                    <a:srgbClr val="156082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Thoughtfully designed to support</a:t>
              </a:r>
            </a:p>
            <a:p>
              <a:pPr marL="0" indent="0" algn="ctr">
                <a:lnSpc>
                  <a:spcPct val="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1050" kern="100">
                  <a:solidFill>
                    <a:srgbClr val="156082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 families and funeral homes</a:t>
              </a:r>
              <a:r>
                <a:rPr lang="en-US" sz="1800" kern="100">
                  <a:solidFill>
                    <a:srgbClr val="156082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4" name="Graphic 3" descr="Document outline">
              <a:extLst>
                <a:ext uri="{FF2B5EF4-FFF2-40B4-BE49-F238E27FC236}">
                  <a16:creationId xmlns:a16="http://schemas.microsoft.com/office/drawing/2014/main" id="{B9BA032D-6B38-26C3-0894-65F4BE1DC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5022" y="3264822"/>
              <a:ext cx="914400" cy="9144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2BA49B2-01E3-D263-E281-6718EC766AEF}"/>
              </a:ext>
            </a:extLst>
          </p:cNvPr>
          <p:cNvGrpSpPr/>
          <p:nvPr/>
        </p:nvGrpSpPr>
        <p:grpSpPr>
          <a:xfrm>
            <a:off x="3620682" y="2171620"/>
            <a:ext cx="2428972" cy="2066406"/>
            <a:chOff x="3792827" y="3318224"/>
            <a:chExt cx="2428972" cy="2066406"/>
          </a:xfrm>
        </p:grpSpPr>
        <p:sp>
          <p:nvSpPr>
            <p:cNvPr id="7" name="Content Placeholder 7">
              <a:extLst>
                <a:ext uri="{FF2B5EF4-FFF2-40B4-BE49-F238E27FC236}">
                  <a16:creationId xmlns:a16="http://schemas.microsoft.com/office/drawing/2014/main" id="{CF9D7EFF-919D-5DA9-4619-F5464F8467DD}"/>
                </a:ext>
              </a:extLst>
            </p:cNvPr>
            <p:cNvSpPr txBox="1">
              <a:spLocks/>
            </p:cNvSpPr>
            <p:nvPr/>
          </p:nvSpPr>
          <p:spPr>
            <a:xfrm>
              <a:off x="3792827" y="4121848"/>
              <a:ext cx="2428972" cy="126278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1800" b="1" kern="100" dirty="0">
                  <a:solidFill>
                    <a:srgbClr val="156082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Training &amp; Development</a:t>
              </a:r>
            </a:p>
            <a:p>
              <a:pPr marL="0" indent="0" algn="ctr">
                <a:lnSpc>
                  <a:spcPct val="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1050" kern="100" dirty="0">
                  <a:solidFill>
                    <a:srgbClr val="156082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Equip your team to deliver every </a:t>
              </a:r>
            </a:p>
            <a:p>
              <a:pPr marL="0" indent="0" algn="ctr">
                <a:lnSpc>
                  <a:spcPct val="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1050" kern="100" dirty="0">
                  <a:solidFill>
                    <a:srgbClr val="156082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touchpoint with heart and excellence</a:t>
              </a:r>
              <a:endParaRPr lang="en-US" sz="1800" kern="100" dirty="0">
                <a:solidFill>
                  <a:srgbClr val="156082"/>
                </a:solidFill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Graphic 9" descr="Teacher outline">
              <a:extLst>
                <a:ext uri="{FF2B5EF4-FFF2-40B4-BE49-F238E27FC236}">
                  <a16:creationId xmlns:a16="http://schemas.microsoft.com/office/drawing/2014/main" id="{05B0B270-D069-E679-6FD2-449FA8AE8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9" y="3318224"/>
              <a:ext cx="914400" cy="9144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45B2DA-8539-73FD-F421-B7ACE6A9141B}"/>
              </a:ext>
            </a:extLst>
          </p:cNvPr>
          <p:cNvGrpSpPr/>
          <p:nvPr/>
        </p:nvGrpSpPr>
        <p:grpSpPr>
          <a:xfrm>
            <a:off x="6335159" y="2235228"/>
            <a:ext cx="2193445" cy="1976012"/>
            <a:chOff x="6858561" y="3381832"/>
            <a:chExt cx="2193445" cy="1976012"/>
          </a:xfrm>
        </p:grpSpPr>
        <p:sp>
          <p:nvSpPr>
            <p:cNvPr id="12" name="Content Placeholder 7">
              <a:extLst>
                <a:ext uri="{FF2B5EF4-FFF2-40B4-BE49-F238E27FC236}">
                  <a16:creationId xmlns:a16="http://schemas.microsoft.com/office/drawing/2014/main" id="{4DF2DFA7-EF26-9A66-A5C3-1943AD85FD6E}"/>
                </a:ext>
              </a:extLst>
            </p:cNvPr>
            <p:cNvSpPr txBox="1">
              <a:spLocks/>
            </p:cNvSpPr>
            <p:nvPr/>
          </p:nvSpPr>
          <p:spPr>
            <a:xfrm>
              <a:off x="6858561" y="4095062"/>
              <a:ext cx="2193445" cy="126278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1800" b="1" kern="100" dirty="0">
                  <a:solidFill>
                    <a:srgbClr val="156082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Implementation Support</a:t>
              </a:r>
            </a:p>
            <a:p>
              <a:pPr marL="0" indent="0" algn="ctr">
                <a:lnSpc>
                  <a:spcPct val="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1050" kern="100" dirty="0">
                  <a:solidFill>
                    <a:srgbClr val="156082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Step-by-step support to integrate</a:t>
              </a:r>
            </a:p>
            <a:p>
              <a:pPr marL="0" indent="0" algn="ctr">
                <a:lnSpc>
                  <a:spcPct val="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1050" kern="100" dirty="0">
                  <a:solidFill>
                    <a:srgbClr val="156082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the program into daily service</a:t>
              </a:r>
              <a:endParaRPr lang="en-US" sz="1800" kern="100" dirty="0">
                <a:solidFill>
                  <a:srgbClr val="156082"/>
                </a:solidFill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Graphic 12" descr="Flowchart outline">
              <a:extLst>
                <a:ext uri="{FF2B5EF4-FFF2-40B4-BE49-F238E27FC236}">
                  <a16:creationId xmlns:a16="http://schemas.microsoft.com/office/drawing/2014/main" id="{33F502AF-6137-165E-099D-4DC38BE7D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34659" y="3381832"/>
              <a:ext cx="914400" cy="9144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18426FA-107D-4F71-6687-E081A0F8D0A5}"/>
              </a:ext>
            </a:extLst>
          </p:cNvPr>
          <p:cNvSpPr txBox="1"/>
          <p:nvPr/>
        </p:nvSpPr>
        <p:spPr>
          <a:xfrm>
            <a:off x="13167360" y="1408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-0.00013 -0.14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71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5.55112E-17 L -0.00208 0.2379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7F9E-89D8-CFA0-1563-5344B14BD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brochure and a booklet&#10;&#10;AI-generated content may be incorrect.">
            <a:extLst>
              <a:ext uri="{FF2B5EF4-FFF2-40B4-BE49-F238E27FC236}">
                <a16:creationId xmlns:a16="http://schemas.microsoft.com/office/drawing/2014/main" id="{64CE98FE-F7F5-7BB4-B60F-C7B11DC80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0317" b="6349"/>
          <a:stretch>
            <a:fillRect/>
          </a:stretch>
        </p:blipFill>
        <p:spPr>
          <a:xfrm>
            <a:off x="0" y="-1"/>
            <a:ext cx="13167360" cy="8229601"/>
          </a:xfrm>
        </p:spPr>
      </p:pic>
    </p:spTree>
    <p:extLst>
      <p:ext uri="{BB962C8B-B14F-4D97-AF65-F5344CB8AC3E}">
        <p14:creationId xmlns:p14="http://schemas.microsoft.com/office/powerpoint/2010/main" val="6410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1CAE3-61A0-D12B-0BE3-C023F0192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background with blue and green waves&#10;&#10;AI-generated content may be incorrect.">
            <a:extLst>
              <a:ext uri="{FF2B5EF4-FFF2-40B4-BE49-F238E27FC236}">
                <a16:creationId xmlns:a16="http://schemas.microsoft.com/office/drawing/2014/main" id="{C9FA24D2-AF3E-6BC4-2D16-A839D15B0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429" y="19682"/>
            <a:ext cx="12430012" cy="699188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57C5943-6AA7-093E-7DC3-1C22F6C125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27777" y="542476"/>
            <a:ext cx="105156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PT Serif" panose="020A0603040505020204" pitchFamily="18" charset="77"/>
              </a:rPr>
              <a:t>What Families Receive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FD1E398-19AE-62B3-6666-891D39E0300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305001" y="2917335"/>
            <a:ext cx="1956486" cy="467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200" kern="100" dirty="0">
                <a:solidFill>
                  <a:schemeClr val="accent1"/>
                </a:solidFill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Grief Support</a:t>
            </a:r>
          </a:p>
        </p:txBody>
      </p:sp>
      <p:pic>
        <p:nvPicPr>
          <p:cNvPr id="5" name="Graphic 4" descr="Open hand outline">
            <a:extLst>
              <a:ext uri="{FF2B5EF4-FFF2-40B4-BE49-F238E27FC236}">
                <a16:creationId xmlns:a16="http://schemas.microsoft.com/office/drawing/2014/main" id="{16B5D6F5-97D0-AE48-AE13-C689424D4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81376" y="3397240"/>
            <a:ext cx="1003737" cy="100373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676B4A0-49C3-F547-82FF-4A7AE8260F55}"/>
              </a:ext>
            </a:extLst>
          </p:cNvPr>
          <p:cNvGrpSpPr/>
          <p:nvPr/>
        </p:nvGrpSpPr>
        <p:grpSpPr>
          <a:xfrm>
            <a:off x="4417425" y="1780595"/>
            <a:ext cx="3536304" cy="3285077"/>
            <a:chOff x="4137240" y="1502166"/>
            <a:chExt cx="3536304" cy="3285077"/>
          </a:xfrm>
        </p:grpSpPr>
        <p:sp>
          <p:nvSpPr>
            <p:cNvPr id="2" name="Content Placeholder 7">
              <a:extLst>
                <a:ext uri="{FF2B5EF4-FFF2-40B4-BE49-F238E27FC236}">
                  <a16:creationId xmlns:a16="http://schemas.microsoft.com/office/drawing/2014/main" id="{BC4E5437-34FB-1134-C7AB-51F9AA5E477A}"/>
                </a:ext>
              </a:extLst>
            </p:cNvPr>
            <p:cNvSpPr txBox="1">
              <a:spLocks/>
            </p:cNvSpPr>
            <p:nvPr/>
          </p:nvSpPr>
          <p:spPr>
            <a:xfrm>
              <a:off x="4518453" y="2710412"/>
              <a:ext cx="3155091" cy="46737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500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2200" kern="100" dirty="0">
                  <a:solidFill>
                    <a:schemeClr val="accent1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Practical Resources</a:t>
              </a:r>
            </a:p>
          </p:txBody>
        </p:sp>
        <p:pic>
          <p:nvPicPr>
            <p:cNvPr id="10" name="Graphic 9" descr="Document outline">
              <a:extLst>
                <a:ext uri="{FF2B5EF4-FFF2-40B4-BE49-F238E27FC236}">
                  <a16:creationId xmlns:a16="http://schemas.microsoft.com/office/drawing/2014/main" id="{5421233C-09A3-BCD0-259F-9DA237177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354595" y="3282281"/>
              <a:ext cx="914400" cy="914400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30091B9-5B3E-5A40-8FF5-B69928595AA4}"/>
                </a:ext>
              </a:extLst>
            </p:cNvPr>
            <p:cNvSpPr/>
            <p:nvPr/>
          </p:nvSpPr>
          <p:spPr>
            <a:xfrm>
              <a:off x="4137240" y="1502166"/>
              <a:ext cx="3285077" cy="3285077"/>
            </a:xfrm>
            <a:prstGeom prst="ellipse">
              <a:avLst/>
            </a:prstGeom>
            <a:noFill/>
            <a:ln w="38100">
              <a:solidFill>
                <a:srgbClr val="7B81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134E80B4-B340-42E6-2E5D-EB9CB68AB020}"/>
              </a:ext>
            </a:extLst>
          </p:cNvPr>
          <p:cNvSpPr/>
          <p:nvPr/>
        </p:nvSpPr>
        <p:spPr>
          <a:xfrm>
            <a:off x="614010" y="1780594"/>
            <a:ext cx="3285077" cy="3285077"/>
          </a:xfrm>
          <a:prstGeom prst="ellipse">
            <a:avLst/>
          </a:prstGeom>
          <a:noFill/>
          <a:ln w="38100">
            <a:solidFill>
              <a:srgbClr val="7B81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9DB3DBD-7D30-A927-042D-D6D1A1861419}"/>
              </a:ext>
            </a:extLst>
          </p:cNvPr>
          <p:cNvGrpSpPr/>
          <p:nvPr/>
        </p:nvGrpSpPr>
        <p:grpSpPr>
          <a:xfrm>
            <a:off x="8292913" y="1780596"/>
            <a:ext cx="10604158" cy="3285077"/>
            <a:chOff x="8256373" y="1176187"/>
            <a:chExt cx="10604158" cy="3285077"/>
          </a:xfrm>
        </p:grpSpPr>
        <p:sp>
          <p:nvSpPr>
            <p:cNvPr id="3" name="Content Placeholder 7">
              <a:extLst>
                <a:ext uri="{FF2B5EF4-FFF2-40B4-BE49-F238E27FC236}">
                  <a16:creationId xmlns:a16="http://schemas.microsoft.com/office/drawing/2014/main" id="{47802754-3BC5-6EF4-DF57-F6772D4FDD42}"/>
                </a:ext>
              </a:extLst>
            </p:cNvPr>
            <p:cNvSpPr txBox="1">
              <a:spLocks/>
            </p:cNvSpPr>
            <p:nvPr/>
          </p:nvSpPr>
          <p:spPr>
            <a:xfrm>
              <a:off x="8344931" y="2467068"/>
              <a:ext cx="10515600" cy="46243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500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en-US" sz="2100" kern="100" dirty="0">
                  <a:solidFill>
                    <a:schemeClr val="accent1"/>
                  </a:solidFill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Preplanning Introduction</a:t>
              </a:r>
            </a:p>
          </p:txBody>
        </p:sp>
        <p:pic>
          <p:nvPicPr>
            <p:cNvPr id="12" name="Graphic 11" descr="Meeting outline">
              <a:extLst>
                <a:ext uri="{FF2B5EF4-FFF2-40B4-BE49-F238E27FC236}">
                  <a16:creationId xmlns:a16="http://schemas.microsoft.com/office/drawing/2014/main" id="{790A97E1-AE24-0030-3EA5-05DA335FD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441711" y="2929502"/>
              <a:ext cx="914400" cy="914400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3A9E428-2842-5B18-D6B6-9B07DE080145}"/>
                </a:ext>
              </a:extLst>
            </p:cNvPr>
            <p:cNvSpPr/>
            <p:nvPr/>
          </p:nvSpPr>
          <p:spPr>
            <a:xfrm>
              <a:off x="8256373" y="1176187"/>
              <a:ext cx="3285077" cy="3285077"/>
            </a:xfrm>
            <a:prstGeom prst="ellipse">
              <a:avLst/>
            </a:prstGeom>
            <a:noFill/>
            <a:ln w="38100">
              <a:solidFill>
                <a:srgbClr val="7B81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412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C410A-A940-4520-F585-86349E27A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steps to a workflow&#10;&#10;AI-generated content may be incorrect.">
            <a:extLst>
              <a:ext uri="{FF2B5EF4-FFF2-40B4-BE49-F238E27FC236}">
                <a16:creationId xmlns:a16="http://schemas.microsoft.com/office/drawing/2014/main" id="{82CDE92B-2074-6604-B905-2B2065E1B6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394" t="23449" r="52657" b="6410"/>
          <a:stretch/>
        </p:blipFill>
        <p:spPr>
          <a:xfrm>
            <a:off x="1598142" y="1240145"/>
            <a:ext cx="1956486" cy="5239265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204C1D06-EA54-CF0D-A984-B267A3197212}"/>
              </a:ext>
            </a:extLst>
          </p:cNvPr>
          <p:cNvSpPr txBox="1">
            <a:spLocks/>
          </p:cNvSpPr>
          <p:nvPr/>
        </p:nvSpPr>
        <p:spPr>
          <a:xfrm>
            <a:off x="257433" y="355765"/>
            <a:ext cx="10515600" cy="7017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  <a:latin typeface="PT Serif" panose="020A0603040505020204" pitchFamily="18" charset="77"/>
              </a:rPr>
              <a:t>Your Journey Forward Workflow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64F731-C90D-B4FC-3DB4-1100B0FBAA11}"/>
              </a:ext>
            </a:extLst>
          </p:cNvPr>
          <p:cNvSpPr txBox="1"/>
          <p:nvPr/>
        </p:nvSpPr>
        <p:spPr>
          <a:xfrm>
            <a:off x="3554628" y="1729946"/>
            <a:ext cx="2454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venir Book" panose="02000503020000020003" pitchFamily="2" charset="0"/>
              </a:rPr>
              <a:t>Arrangement Conference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D9C98A-EDC3-869A-A687-F2BD290BA59B}"/>
              </a:ext>
            </a:extLst>
          </p:cNvPr>
          <p:cNvSpPr txBox="1"/>
          <p:nvPr/>
        </p:nvSpPr>
        <p:spPr>
          <a:xfrm>
            <a:off x="3554628" y="2866078"/>
            <a:ext cx="2454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venir Book" panose="02000503020000020003" pitchFamily="2" charset="0"/>
              </a:rPr>
              <a:t>Aftercare Appointment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BE6113-82B5-3313-FDE5-70933E4B3D73}"/>
              </a:ext>
            </a:extLst>
          </p:cNvPr>
          <p:cNvSpPr txBox="1"/>
          <p:nvPr/>
        </p:nvSpPr>
        <p:spPr>
          <a:xfrm>
            <a:off x="3520646" y="4254154"/>
            <a:ext cx="2454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venir Book" panose="02000503020000020003" pitchFamily="2" charset="0"/>
              </a:rPr>
              <a:t>Ongoing </a:t>
            </a:r>
          </a:p>
          <a:p>
            <a:r>
              <a:rPr lang="en-US" dirty="0">
                <a:solidFill>
                  <a:schemeClr val="accent1"/>
                </a:solidFill>
                <a:latin typeface="Avenir Book" panose="02000503020000020003" pitchFamily="2" charset="0"/>
              </a:rPr>
              <a:t>Support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011319-886C-61B7-13A5-2A281C731C39}"/>
              </a:ext>
            </a:extLst>
          </p:cNvPr>
          <p:cNvSpPr txBox="1"/>
          <p:nvPr/>
        </p:nvSpPr>
        <p:spPr>
          <a:xfrm>
            <a:off x="3520646" y="5460648"/>
            <a:ext cx="2454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venir Book" panose="02000503020000020003" pitchFamily="2" charset="0"/>
              </a:rPr>
              <a:t>Preplanning</a:t>
            </a:r>
          </a:p>
          <a:p>
            <a:r>
              <a:rPr lang="en-US" dirty="0">
                <a:solidFill>
                  <a:schemeClr val="accent1"/>
                </a:solidFill>
                <a:latin typeface="Avenir Book" panose="02000503020000020003" pitchFamily="2" charset="0"/>
              </a:rPr>
              <a:t>Conversations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14EE90-9068-FF63-A9EA-685507305BAD}"/>
              </a:ext>
            </a:extLst>
          </p:cNvPr>
          <p:cNvSpPr txBox="1"/>
          <p:nvPr/>
        </p:nvSpPr>
        <p:spPr>
          <a:xfrm>
            <a:off x="5511114" y="1504717"/>
            <a:ext cx="5493417" cy="90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75"/>
              </a:lnSpc>
              <a:buNone/>
            </a:pPr>
            <a:r>
              <a:rPr lang="en-US" sz="1200" b="1" i="0" dirty="0">
                <a:solidFill>
                  <a:srgbClr val="4A4E6A"/>
                </a:solidFill>
                <a:effectLst/>
                <a:latin typeface="Avenir Book" panose="02000503020000020003" pitchFamily="2" charset="0"/>
              </a:rPr>
              <a:t>Step 1</a:t>
            </a:r>
            <a:endParaRPr lang="en-US" sz="1200" dirty="0">
              <a:solidFill>
                <a:srgbClr val="4A4E6A"/>
              </a:solidFill>
              <a:effectLst/>
              <a:latin typeface="Avenir Book" panose="02000503020000020003" pitchFamily="2" charset="0"/>
            </a:endParaRPr>
          </a:p>
          <a:p>
            <a:pPr>
              <a:lnSpc>
                <a:spcPts val="1950"/>
              </a:lnSpc>
            </a:pPr>
            <a:r>
              <a:rPr lang="en-US" sz="1200" b="1" i="0" dirty="0">
                <a:solidFill>
                  <a:srgbClr val="4A4E6A"/>
                </a:solidFill>
                <a:effectLst/>
                <a:latin typeface="Avenir Book" panose="02000503020000020003" pitchFamily="2" charset="0"/>
              </a:rPr>
              <a:t>Introduce Aftercare Concept + </a:t>
            </a:r>
          </a:p>
          <a:p>
            <a:pPr>
              <a:lnSpc>
                <a:spcPts val="1950"/>
              </a:lnSpc>
            </a:pPr>
            <a:r>
              <a:rPr lang="en-US" sz="1200" b="1" i="0" dirty="0">
                <a:solidFill>
                  <a:srgbClr val="4A4E6A"/>
                </a:solidFill>
                <a:effectLst/>
                <a:latin typeface="Avenir Book" panose="02000503020000020003" pitchFamily="2" charset="0"/>
              </a:rPr>
              <a:t>Schedule Aftercare Appointment during the At-Need Arrangement</a:t>
            </a:r>
            <a:endParaRPr lang="en-US" sz="1200" dirty="0">
              <a:solidFill>
                <a:srgbClr val="4A4E6A"/>
              </a:solidFill>
              <a:effectLst/>
              <a:latin typeface="Avenir Book" panose="02000503020000020003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660E4A-BBCE-048B-88E1-D42D48C90166}"/>
              </a:ext>
            </a:extLst>
          </p:cNvPr>
          <p:cNvSpPr txBox="1"/>
          <p:nvPr/>
        </p:nvSpPr>
        <p:spPr>
          <a:xfrm>
            <a:off x="5511113" y="2812776"/>
            <a:ext cx="5493417" cy="69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75"/>
              </a:lnSpc>
              <a:buNone/>
            </a:pPr>
            <a:r>
              <a:rPr lang="en-US" sz="1200" b="1" i="0" dirty="0">
                <a:solidFill>
                  <a:srgbClr val="4A4E6A"/>
                </a:solidFill>
                <a:effectLst/>
                <a:latin typeface="Avenir Book" panose="02000503020000020003" pitchFamily="2" charset="0"/>
              </a:rPr>
              <a:t>Step 2</a:t>
            </a:r>
          </a:p>
          <a:p>
            <a:pPr>
              <a:lnSpc>
                <a:spcPts val="2475"/>
              </a:lnSpc>
              <a:buNone/>
            </a:pPr>
            <a:r>
              <a:rPr lang="en-US" sz="1200" b="1" i="0" dirty="0">
                <a:solidFill>
                  <a:srgbClr val="4A4E6A"/>
                </a:solidFill>
                <a:effectLst/>
                <a:latin typeface="Avenir Book" panose="02000503020000020003" pitchFamily="2" charset="0"/>
              </a:rPr>
              <a:t>Walk Through Aftercare Guide + Provide Next Steps</a:t>
            </a:r>
            <a:endParaRPr lang="en-US" sz="1200" dirty="0">
              <a:solidFill>
                <a:srgbClr val="4A4E6A"/>
              </a:solidFill>
              <a:effectLst/>
              <a:latin typeface="Avenir Book" panose="02000503020000020003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914FA5-2E13-4537-31E5-AF6373851325}"/>
              </a:ext>
            </a:extLst>
          </p:cNvPr>
          <p:cNvSpPr txBox="1"/>
          <p:nvPr/>
        </p:nvSpPr>
        <p:spPr>
          <a:xfrm>
            <a:off x="5477132" y="4178692"/>
            <a:ext cx="5493417" cy="69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75"/>
              </a:lnSpc>
              <a:buNone/>
            </a:pPr>
            <a:r>
              <a:rPr lang="en-US" sz="1200" b="1" i="0" dirty="0">
                <a:solidFill>
                  <a:srgbClr val="4A4E6A"/>
                </a:solidFill>
                <a:effectLst/>
                <a:latin typeface="Avenir Book" panose="02000503020000020003" pitchFamily="2" charset="0"/>
              </a:rPr>
              <a:t>Step 3</a:t>
            </a:r>
          </a:p>
          <a:p>
            <a:pPr>
              <a:lnSpc>
                <a:spcPts val="2475"/>
              </a:lnSpc>
              <a:buNone/>
            </a:pPr>
            <a:r>
              <a:rPr lang="en-US" sz="1200" b="1" i="0" dirty="0">
                <a:solidFill>
                  <a:srgbClr val="4A4E6A"/>
                </a:solidFill>
                <a:effectLst/>
                <a:latin typeface="Avenir Book" panose="02000503020000020003" pitchFamily="2" charset="0"/>
              </a:rPr>
              <a:t>Offer ongoing touchpoints: thank-you, follow-up, and continued support</a:t>
            </a:r>
            <a:endParaRPr lang="en-US" sz="1200" dirty="0">
              <a:solidFill>
                <a:srgbClr val="4A4E6A"/>
              </a:solidFill>
              <a:effectLst/>
              <a:latin typeface="Avenir Book" panose="02000503020000020003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1ED156-AA0E-F32C-8278-1D89EB7EA2E7}"/>
              </a:ext>
            </a:extLst>
          </p:cNvPr>
          <p:cNvSpPr txBox="1"/>
          <p:nvPr/>
        </p:nvSpPr>
        <p:spPr>
          <a:xfrm>
            <a:off x="5511112" y="5500014"/>
            <a:ext cx="5493417" cy="69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75"/>
              </a:lnSpc>
              <a:buNone/>
            </a:pPr>
            <a:r>
              <a:rPr lang="en-US" sz="1200" b="1" i="0" dirty="0">
                <a:solidFill>
                  <a:srgbClr val="4A4E6A"/>
                </a:solidFill>
                <a:effectLst/>
                <a:latin typeface="Avenir Book" panose="02000503020000020003" pitchFamily="2" charset="0"/>
              </a:rPr>
              <a:t>Step 4</a:t>
            </a:r>
          </a:p>
          <a:p>
            <a:pPr>
              <a:lnSpc>
                <a:spcPts val="2475"/>
              </a:lnSpc>
              <a:buNone/>
            </a:pPr>
            <a:r>
              <a:rPr lang="en-US" sz="1200" b="1" i="0" dirty="0">
                <a:solidFill>
                  <a:srgbClr val="4A4E6A"/>
                </a:solidFill>
                <a:effectLst/>
                <a:latin typeface="Avenir Book" panose="02000503020000020003" pitchFamily="2" charset="0"/>
              </a:rPr>
              <a:t>When appropriate, schedule a Preneed Appointment</a:t>
            </a:r>
            <a:endParaRPr lang="en-US" sz="1200" dirty="0">
              <a:solidFill>
                <a:srgbClr val="4A4E6A"/>
              </a:solidFill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51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665C2-E7FB-B89B-7029-8C0F15A1D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and blue background with a white background&#10;&#10;AI-generated content may be incorrect.">
            <a:extLst>
              <a:ext uri="{FF2B5EF4-FFF2-40B4-BE49-F238E27FC236}">
                <a16:creationId xmlns:a16="http://schemas.microsoft.com/office/drawing/2014/main" id="{4A172B75-6348-08F0-8363-2EFBD57C3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9676" y="-123567"/>
            <a:ext cx="12411676" cy="6981568"/>
          </a:xfr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7015C10C-5CC5-2C02-CD65-4F785F57FC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7830" y="1715560"/>
            <a:ext cx="105156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PT Serif" panose="020A0603040505020204" pitchFamily="18" charset="77"/>
              </a:rPr>
              <a:t>At-Need Arrangement Conference</a:t>
            </a:r>
          </a:p>
        </p:txBody>
      </p:sp>
      <p:pic>
        <p:nvPicPr>
          <p:cNvPr id="4" name="Picture 3" descr="A diagram of steps to a workflow&#10;&#10;AI-generated content may be incorrect.">
            <a:extLst>
              <a:ext uri="{FF2B5EF4-FFF2-40B4-BE49-F238E27FC236}">
                <a16:creationId xmlns:a16="http://schemas.microsoft.com/office/drawing/2014/main" id="{3F00A833-3584-2407-7699-5ADA1B12FD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610" t="24226" r="55970" b="58091"/>
          <a:stretch/>
        </p:blipFill>
        <p:spPr>
          <a:xfrm>
            <a:off x="581555" y="1619178"/>
            <a:ext cx="970949" cy="8944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580D849-28C7-88AD-9C5C-4441DE73ADAB}"/>
              </a:ext>
            </a:extLst>
          </p:cNvPr>
          <p:cNvSpPr txBox="1">
            <a:spLocks/>
          </p:cNvSpPr>
          <p:nvPr/>
        </p:nvSpPr>
        <p:spPr>
          <a:xfrm>
            <a:off x="502533" y="1113732"/>
            <a:ext cx="9160756" cy="4605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Step 1 </a:t>
            </a:r>
          </a:p>
        </p:txBody>
      </p:sp>
      <p:pic>
        <p:nvPicPr>
          <p:cNvPr id="7" name="Picture 6" descr="A diagram of a schedule&#10;&#10;AI-generated content may be incorrect.">
            <a:extLst>
              <a:ext uri="{FF2B5EF4-FFF2-40B4-BE49-F238E27FC236}">
                <a16:creationId xmlns:a16="http://schemas.microsoft.com/office/drawing/2014/main" id="{8E39E8F3-05EC-EAAC-E8E6-D7912279C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504" y="2996272"/>
            <a:ext cx="7438699" cy="29129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0762EF-5A7C-B2B2-52C4-3342518631A8}"/>
              </a:ext>
            </a:extLst>
          </p:cNvPr>
          <p:cNvSpPr txBox="1"/>
          <p:nvPr/>
        </p:nvSpPr>
        <p:spPr>
          <a:xfrm>
            <a:off x="1687830" y="2626940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PT Serif" panose="020A0603040505020204" pitchFamily="18" charset="77"/>
              </a:rPr>
              <a:t>SETTING THE STAGE: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ADCB55-B92B-88A2-A944-AB0604421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3456" y="3474901"/>
            <a:ext cx="2615183" cy="33831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291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97E78-BEA1-257C-E9F5-D4BFC55C6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and blue background with a white background&#10;&#10;AI-generated content may be incorrect.">
            <a:extLst>
              <a:ext uri="{FF2B5EF4-FFF2-40B4-BE49-F238E27FC236}">
                <a16:creationId xmlns:a16="http://schemas.microsoft.com/office/drawing/2014/main" id="{E61EB270-E57B-39A3-4282-107C0CB177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9676" y="-174366"/>
            <a:ext cx="12501984" cy="7032366"/>
          </a:xfr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F586202B-4267-9C7C-9ED3-7B3339532B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7830" y="1715560"/>
            <a:ext cx="105156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PT Serif" panose="020A0603040505020204" pitchFamily="18" charset="77"/>
              </a:rPr>
              <a:t>The Aftercare Appointment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C7948A04-543B-D49B-6023-2AB740DC3F46}"/>
              </a:ext>
            </a:extLst>
          </p:cNvPr>
          <p:cNvSpPr txBox="1">
            <a:spLocks/>
          </p:cNvSpPr>
          <p:nvPr/>
        </p:nvSpPr>
        <p:spPr>
          <a:xfrm>
            <a:off x="1676400" y="2856815"/>
            <a:ext cx="10515600" cy="31677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1"/>
                </a:solidFill>
                <a:latin typeface="Avenir Book" panose="02000503020000020003" pitchFamily="2" charset="0"/>
              </a:rPr>
              <a:t>Goals: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accent1"/>
                </a:solidFill>
                <a:latin typeface="Avenir Light" panose="020B0402020203020204" pitchFamily="34" charset="77"/>
              </a:rPr>
              <a:t>Connect with family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accent1"/>
                </a:solidFill>
                <a:latin typeface="Avenir Light" panose="020B0402020203020204" pitchFamily="34" charset="77"/>
              </a:rPr>
              <a:t>Share resources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accent1"/>
                </a:solidFill>
                <a:latin typeface="Avenir Light" panose="020B0402020203020204" pitchFamily="34" charset="77"/>
              </a:rPr>
              <a:t>Gently introduce preplanning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accent1"/>
              </a:solidFill>
              <a:latin typeface="Avenir Book" panose="02000503020000020003" pitchFamily="2" charset="0"/>
            </a:endParaRPr>
          </a:p>
        </p:txBody>
      </p:sp>
      <p:pic>
        <p:nvPicPr>
          <p:cNvPr id="2" name="Picture 1" descr="A diagram of steps to a workflow&#10;&#10;AI-generated content may be incorrect.">
            <a:extLst>
              <a:ext uri="{FF2B5EF4-FFF2-40B4-BE49-F238E27FC236}">
                <a16:creationId xmlns:a16="http://schemas.microsoft.com/office/drawing/2014/main" id="{B1B9EC96-EBB5-3AD5-F5F6-8E36C36758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903" t="40498" r="56043" b="40823"/>
          <a:stretch/>
        </p:blipFill>
        <p:spPr>
          <a:xfrm>
            <a:off x="581554" y="1574306"/>
            <a:ext cx="985543" cy="98827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E280D581-2244-9E3B-385A-332485FAF760}"/>
              </a:ext>
            </a:extLst>
          </p:cNvPr>
          <p:cNvSpPr txBox="1">
            <a:spLocks/>
          </p:cNvSpPr>
          <p:nvPr/>
        </p:nvSpPr>
        <p:spPr>
          <a:xfrm>
            <a:off x="480113" y="1087124"/>
            <a:ext cx="9160756" cy="4605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Step 2 </a:t>
            </a:r>
          </a:p>
        </p:txBody>
      </p:sp>
    </p:spTree>
    <p:extLst>
      <p:ext uri="{BB962C8B-B14F-4D97-AF65-F5344CB8AC3E}">
        <p14:creationId xmlns:p14="http://schemas.microsoft.com/office/powerpoint/2010/main" val="31787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16522</TotalTime>
  <Words>1339</Words>
  <Application>Microsoft Macintosh PowerPoint</Application>
  <PresentationFormat>Widescreen</PresentationFormat>
  <Paragraphs>187</Paragraphs>
  <Slides>30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Aptos</vt:lpstr>
      <vt:lpstr>Aptos Display</vt:lpstr>
      <vt:lpstr>Arial</vt:lpstr>
      <vt:lpstr>Avenir Book</vt:lpstr>
      <vt:lpstr>Avenir Light</vt:lpstr>
      <vt:lpstr>PT Serif</vt:lpstr>
      <vt:lpstr>Symbol</vt:lpstr>
      <vt:lpstr>Times New Roman</vt:lpstr>
      <vt:lpstr>Times-Roman</vt:lpstr>
      <vt:lpstr>Wingdings</vt:lpstr>
      <vt:lpstr>Office Theme</vt:lpstr>
      <vt:lpstr>PowerPoint Presentation</vt:lpstr>
      <vt:lpstr>PowerPoint Presentation</vt:lpstr>
      <vt:lpstr>PowerPoint Presentation</vt:lpstr>
      <vt:lpstr>Your Journey Forward</vt:lpstr>
      <vt:lpstr>PowerPoint Presentation</vt:lpstr>
      <vt:lpstr>What Families Receive</vt:lpstr>
      <vt:lpstr>PowerPoint Presentation</vt:lpstr>
      <vt:lpstr>At-Need Arrangement Conference</vt:lpstr>
      <vt:lpstr>The Aftercare Appointment</vt:lpstr>
      <vt:lpstr>The Aftercare Appointment</vt:lpstr>
      <vt:lpstr>Connecting with the family</vt:lpstr>
      <vt:lpstr>Survey Introduction  </vt:lpstr>
      <vt:lpstr>Elevia Text-Based Aftercare  </vt:lpstr>
      <vt:lpstr>For Grief Introduction</vt:lpstr>
      <vt:lpstr>Estate Settlement through Alix</vt:lpstr>
      <vt:lpstr>Practical Checklist</vt:lpstr>
      <vt:lpstr>Preplanning Guide</vt:lpstr>
      <vt:lpstr>Offering, not pushing…</vt:lpstr>
      <vt:lpstr>Ongoing Support</vt:lpstr>
      <vt:lpstr>Preplanning Appointment</vt:lpstr>
      <vt:lpstr>Training + Implementation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Best Practices For Success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Damon Wenig</dc:creator>
  <cp:lastModifiedBy>Alyssa McNab</cp:lastModifiedBy>
  <cp:revision>37</cp:revision>
  <dcterms:created xsi:type="dcterms:W3CDTF">2025-04-18T15:10:24Z</dcterms:created>
  <dcterms:modified xsi:type="dcterms:W3CDTF">2025-09-03T21:05:52Z</dcterms:modified>
</cp:coreProperties>
</file>