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96" r:id="rId3"/>
    <p:sldId id="290" r:id="rId4"/>
    <p:sldId id="272" r:id="rId5"/>
    <p:sldId id="275" r:id="rId6"/>
    <p:sldId id="265" r:id="rId7"/>
    <p:sldId id="280" r:id="rId8"/>
    <p:sldId id="278" r:id="rId9"/>
    <p:sldId id="277" r:id="rId10"/>
    <p:sldId id="297" r:id="rId11"/>
    <p:sldId id="269" r:id="rId12"/>
    <p:sldId id="294" r:id="rId13"/>
    <p:sldId id="298" r:id="rId14"/>
    <p:sldId id="299" r:id="rId15"/>
    <p:sldId id="295" r:id="rId16"/>
    <p:sldId id="273" r:id="rId17"/>
    <p:sldId id="3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5F1"/>
    <a:srgbClr val="F9F8F7"/>
    <a:srgbClr val="7B815B"/>
    <a:srgbClr val="E3E3E8"/>
    <a:srgbClr val="E6E6EA"/>
    <a:srgbClr val="F5F5F5"/>
    <a:srgbClr val="E3E7EB"/>
    <a:srgbClr val="90A860"/>
    <a:srgbClr val="8BAFC1"/>
    <a:srgbClr val="88A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8"/>
    <p:restoredTop sz="77740"/>
  </p:normalViewPr>
  <p:slideViewPr>
    <p:cSldViewPr snapToGrid="0">
      <p:cViewPr>
        <p:scale>
          <a:sx n="125" d="100"/>
          <a:sy n="125" d="100"/>
        </p:scale>
        <p:origin x="456" y="-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1E937-506A-D34B-B3A8-19DB590E9D37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CEE7C-9B61-504E-99E9-0CD8DE0A6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3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piece in the kit is intentional. Whether it’s grief support, estate settlement help, or a soft introduction to planning ahead — everything is designed to meet real needs families face immediately after a loss.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not throwing them into a sales funnel. We’re building a bridge.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0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not throwing them into a sales funnel. We’re building a bridge.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simple, repeatable 4-step process helps families feel cared for — and opens the door for future conversations naturally.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27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Now that you’ve seen the big picture workflow, let’s break it down. </a:t>
            </a:r>
            <a:b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exactly happens at each stage? What do families experience? What tools are introduced? I’m going to walk you through the real steps — from the arrangement conference all the way through future planning conversations — so you can see how it all fits together in a natural, compassionate way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simple, repeatable 4-step process helps families feel cared for — and opens the door for future conversations naturally.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98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77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721B0-21D5-8C7B-0FA0-82145F5A2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6F19C-CB6E-9230-04CD-2E0DE007E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0E7538-B4B0-B299-5A48-C158CEC22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"It's easy to be there when the room is full, when the ceremony is beautiful, when everyone’s watching.</a:t>
            </a:r>
            <a:br>
              <a:rPr lang="en-US" dirty="0"/>
            </a:br>
            <a:r>
              <a:rPr lang="en-US" dirty="0"/>
              <a:t>But what matters most — what families never forget — is who stayed when the crowds were gone."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7A7D4-3D16-66D3-8C33-50A67C5FC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F7C34-8A67-2131-50DC-FC35AA6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0C90C3-6521-FEF1-5524-2B6ABAFF4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972ED-395F-9768-CC1A-7EF2DF6F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F73BA-C7A4-F1D9-881A-2C935DB6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2FF0A-32DD-17D7-889E-5DB0399B1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27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D05CC-8CCB-D041-5521-728AEBE8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335C3-F819-EF39-2904-B2BB884A7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C7F19-F369-ABAB-B252-3A10DEFBD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3531D-ADA2-E11D-811D-10F919D3D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47458-C181-3E5A-ADC0-4F438940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1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BFAA52-F5A4-030F-650D-1AB26D9C1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55EA2-1E05-35CF-1C79-A1F37BF0C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5F5B8-A734-9F9D-F71C-4CA2D2A1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A894C-EFE1-71A3-1452-9A853130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E1942-0D88-5CC2-1BF5-B5724E64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8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D2F7-FF9E-1A89-AE20-658B1DC4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F5914-F92B-F0A4-F177-9A3EA2287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BEBA0-63CE-4121-381A-BADDBB4C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ADE13-C9D2-C4C5-868A-D1CABE7C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28C52-6A87-6FE8-BA69-7CFE9871C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1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404B0-250C-A1A7-CD71-0C152DC6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2F77B-AA56-3FB4-F93B-F3459CD6B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CF6EB-DB1A-BEB3-A827-AE46734B9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19411-E028-F7B7-9B6B-93257930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CC0EF-2AE1-3D65-ECB1-3DA60E3D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1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3786A-AFF0-F972-2ACC-EB779694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2F924-D78A-A173-24F6-D95F42001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95CAC-EC1A-9CCB-032F-41CC34895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F0147-5F67-B91D-E916-6A72CBD5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FF69F-3BC1-9DF3-F379-636978DB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B0CB8-4BBD-A67F-9E50-A55F7911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2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B143-79DA-7A46-2668-90CD7B26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A5B1B-C597-36B4-4594-28C5BF80C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24220-F8B2-49DF-6718-331552AF9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EA933-4772-94EF-C7CC-0E5C1A12E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04961-539E-8F4F-CE61-CFB583125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4BD567-4C90-7028-02D5-340D58B6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DDCBA-A303-46C7-E293-8C7BE842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5CE0E2-6188-66A2-E8ED-B775460C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98CD-55DC-BF0F-A4C7-C532A7AA2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3A6BC6-222D-54FF-3E8D-E1394B86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AF2D2-0CBA-E2D4-FE7A-9E11EC29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E912A-9687-3A7A-5651-361DC42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0B49A-FF6D-C7DF-A7F7-6985322C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AFCC96-0944-C06F-20C4-054B6281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2CD12-137D-DB12-0BB3-0F87E3BC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A2E7-6E9C-D981-9537-CBA19593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E855-CE06-B36B-71CB-094926171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21924-A2A7-33E4-BA4F-6F5124F44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35CC6-E524-A38C-4253-EC816A17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73C1B-320E-9306-F62F-B15928CB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5ADF2-CF1F-AF39-6A57-A0AC31E4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5EF1-4DA6-9E74-A024-454F2432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228813-4E4A-251B-02ED-0EB6D2BE2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F07F0-3C74-2E9D-C3CC-E441561E4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6D834-20A4-48AD-F345-C7643AEC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E8BAA-A7ED-2DDE-C6F6-0D12ECE0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5CDBA-3BCD-A853-7878-D577EFEB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4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3A63D7-C856-A8CD-D514-01E449C0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D9608-A12C-E7A8-0F12-EEA127B53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1347D-D084-E061-A422-3953D3160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B4F0A-B372-5FD8-ECE2-907E30303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BF83E-280F-4727-F81C-AE871B02F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1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sv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0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84F9D61-9303-40B4-9F7E-66A9B4EDC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erlay">
            <a:extLst>
              <a:ext uri="{FF2B5EF4-FFF2-40B4-BE49-F238E27FC236}">
                <a16:creationId xmlns:a16="http://schemas.microsoft.com/office/drawing/2014/main" id="{648D746A-0359-4EAE-8CF9-062E281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27515-B40C-21FF-B966-99A5351E3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948171"/>
            <a:ext cx="4501057" cy="2661313"/>
          </a:xfrm>
        </p:spPr>
        <p:txBody>
          <a:bodyPr anchor="b">
            <a:normAutofit/>
          </a:bodyPr>
          <a:lstStyle/>
          <a:p>
            <a:pPr algn="l"/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E23CE-679B-35F3-D945-CE86D9058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814201"/>
            <a:ext cx="4501056" cy="1306820"/>
          </a:xfrm>
        </p:spPr>
        <p:txBody>
          <a:bodyPr anchor="t">
            <a:normAutofit/>
          </a:bodyPr>
          <a:lstStyle/>
          <a:p>
            <a:pPr algn="l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Content Placeholder 4" descr="A close-up of a colorful background&#10;&#10;AI-generated content may be incorrect.">
            <a:extLst>
              <a:ext uri="{FF2B5EF4-FFF2-40B4-BE49-F238E27FC236}">
                <a16:creationId xmlns:a16="http://schemas.microsoft.com/office/drawing/2014/main" id="{D5185D47-492E-A176-3E4A-BC139FDF0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51F58-3C35-A732-975D-BD94FFE7C211}"/>
              </a:ext>
            </a:extLst>
          </p:cNvPr>
          <p:cNvSpPr txBox="1"/>
          <p:nvPr/>
        </p:nvSpPr>
        <p:spPr>
          <a:xfrm>
            <a:off x="2663043" y="4213890"/>
            <a:ext cx="4609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AF5F1"/>
                </a:solidFill>
                <a:latin typeface="PT Serif" panose="020A0603040505020204" pitchFamily="18" charset="77"/>
              </a:rPr>
              <a:t>Aftercare.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2F06E5-A0A6-F225-A9D8-9E772F538D0B}"/>
              </a:ext>
            </a:extLst>
          </p:cNvPr>
          <p:cNvSpPr txBox="1"/>
          <p:nvPr/>
        </p:nvSpPr>
        <p:spPr>
          <a:xfrm>
            <a:off x="3429000" y="2895084"/>
            <a:ext cx="685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Times-Roman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4B23F-598F-46A8-C41D-E3FD60CBD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ue and green waves&#10;&#10;AI-generated content may be incorrect.">
            <a:extLst>
              <a:ext uri="{FF2B5EF4-FFF2-40B4-BE49-F238E27FC236}">
                <a16:creationId xmlns:a16="http://schemas.microsoft.com/office/drawing/2014/main" id="{47D3E144-E11B-C446-D49E-C47769D9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CE259E5-E5B0-9D76-D0BD-8AE55B9735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5648" y="1167535"/>
            <a:ext cx="778070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Training + Implementation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089830-AB06-645F-F11D-2C734AD84F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4307" y="4505594"/>
            <a:ext cx="10515600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Equipping your team with the tools, training, and support to deliver exceptional care.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86D375-A904-C232-B160-52A3F83BBAB3}"/>
              </a:ext>
            </a:extLst>
          </p:cNvPr>
          <p:cNvGrpSpPr/>
          <p:nvPr/>
        </p:nvGrpSpPr>
        <p:grpSpPr>
          <a:xfrm>
            <a:off x="1984000" y="2602972"/>
            <a:ext cx="2193445" cy="1578038"/>
            <a:chOff x="1113492" y="3264822"/>
            <a:chExt cx="2193445" cy="1578038"/>
          </a:xfrm>
        </p:grpSpPr>
        <p:sp>
          <p:nvSpPr>
            <p:cNvPr id="3" name="Content Placeholder 7">
              <a:extLst>
                <a:ext uri="{FF2B5EF4-FFF2-40B4-BE49-F238E27FC236}">
                  <a16:creationId xmlns:a16="http://schemas.microsoft.com/office/drawing/2014/main" id="{9730F4F0-639D-5A54-5393-93BCD746E632}"/>
                </a:ext>
              </a:extLst>
            </p:cNvPr>
            <p:cNvSpPr txBox="1">
              <a:spLocks/>
            </p:cNvSpPr>
            <p:nvPr/>
          </p:nvSpPr>
          <p:spPr>
            <a:xfrm>
              <a:off x="1113492" y="4125099"/>
              <a:ext cx="2193445" cy="71776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Implementation Guide</a:t>
              </a:r>
            </a:p>
          </p:txBody>
        </p:sp>
        <p:pic>
          <p:nvPicPr>
            <p:cNvPr id="4" name="Graphic 3" descr="Document outline">
              <a:extLst>
                <a:ext uri="{FF2B5EF4-FFF2-40B4-BE49-F238E27FC236}">
                  <a16:creationId xmlns:a16="http://schemas.microsoft.com/office/drawing/2014/main" id="{861578AE-3333-6D83-B5C8-8D008D31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5022" y="3264822"/>
              <a:ext cx="914400" cy="914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0DFE89-F06D-D6A0-EFAC-50E15DB1697A}"/>
              </a:ext>
            </a:extLst>
          </p:cNvPr>
          <p:cNvGrpSpPr/>
          <p:nvPr/>
        </p:nvGrpSpPr>
        <p:grpSpPr>
          <a:xfrm>
            <a:off x="4777621" y="2586068"/>
            <a:ext cx="2428972" cy="1521385"/>
            <a:chOff x="3792827" y="3318224"/>
            <a:chExt cx="2428972" cy="1521385"/>
          </a:xfrm>
        </p:grpSpPr>
        <p:sp>
          <p:nvSpPr>
            <p:cNvPr id="7" name="Content Placeholder 7">
              <a:extLst>
                <a:ext uri="{FF2B5EF4-FFF2-40B4-BE49-F238E27FC236}">
                  <a16:creationId xmlns:a16="http://schemas.microsoft.com/office/drawing/2014/main" id="{B0A1DFDC-9D31-390F-013D-D19BF77F1047}"/>
                </a:ext>
              </a:extLst>
            </p:cNvPr>
            <p:cNvSpPr txBox="1">
              <a:spLocks/>
            </p:cNvSpPr>
            <p:nvPr/>
          </p:nvSpPr>
          <p:spPr>
            <a:xfrm>
              <a:off x="3792827" y="4121848"/>
              <a:ext cx="2428972" cy="71776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Training &amp; Development</a:t>
              </a:r>
            </a:p>
          </p:txBody>
        </p:sp>
        <p:pic>
          <p:nvPicPr>
            <p:cNvPr id="10" name="Graphic 9" descr="Teacher outline">
              <a:extLst>
                <a:ext uri="{FF2B5EF4-FFF2-40B4-BE49-F238E27FC236}">
                  <a16:creationId xmlns:a16="http://schemas.microsoft.com/office/drawing/2014/main" id="{B59C4F72-3535-0AAF-BD6D-E28009364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9" y="3318224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9647E38-4414-2FC1-E8BE-B8D14957EF10}"/>
              </a:ext>
            </a:extLst>
          </p:cNvPr>
          <p:cNvSpPr txBox="1"/>
          <p:nvPr/>
        </p:nvSpPr>
        <p:spPr>
          <a:xfrm>
            <a:off x="13167360" y="1408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168353-6F43-BAB9-56B6-FF114BFE3483}"/>
              </a:ext>
            </a:extLst>
          </p:cNvPr>
          <p:cNvGrpSpPr/>
          <p:nvPr/>
        </p:nvGrpSpPr>
        <p:grpSpPr>
          <a:xfrm>
            <a:off x="7846116" y="2600425"/>
            <a:ext cx="2193445" cy="1507028"/>
            <a:chOff x="6859668" y="2913510"/>
            <a:chExt cx="2193445" cy="1507028"/>
          </a:xfrm>
        </p:grpSpPr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51B349B4-1986-4AA5-5E90-E3F69436783A}"/>
                </a:ext>
              </a:extLst>
            </p:cNvPr>
            <p:cNvSpPr txBox="1">
              <a:spLocks/>
            </p:cNvSpPr>
            <p:nvPr/>
          </p:nvSpPr>
          <p:spPr>
            <a:xfrm>
              <a:off x="6859668" y="3702777"/>
              <a:ext cx="2193445" cy="71776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Implementation Support</a:t>
              </a:r>
            </a:p>
          </p:txBody>
        </p:sp>
        <p:pic>
          <p:nvPicPr>
            <p:cNvPr id="16" name="Graphic 15" descr="Projector screen outline">
              <a:extLst>
                <a:ext uri="{FF2B5EF4-FFF2-40B4-BE49-F238E27FC236}">
                  <a16:creationId xmlns:a16="http://schemas.microsoft.com/office/drawing/2014/main" id="{00DF3E7C-F344-30C2-F2CF-942CB9B1A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72044" y="291351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2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0EF64-DED4-8B99-5E98-13BD09F43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mputer ebook vid">
            <a:hlinkClick r:id="" action="ppaction://media"/>
            <a:extLst>
              <a:ext uri="{FF2B5EF4-FFF2-40B4-BE49-F238E27FC236}">
                <a16:creationId xmlns:a16="http://schemas.microsoft.com/office/drawing/2014/main" id="{CFD7A505-7299-353F-ED53-56C0B29A7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7969" b="6786"/>
          <a:stretch/>
        </p:blipFill>
        <p:spPr>
          <a:xfrm>
            <a:off x="0" y="0"/>
            <a:ext cx="12192000" cy="694615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BF49433-C835-944E-665E-AF8F5578F7EE}"/>
              </a:ext>
            </a:extLst>
          </p:cNvPr>
          <p:cNvGrpSpPr/>
          <p:nvPr/>
        </p:nvGrpSpPr>
        <p:grpSpPr>
          <a:xfrm>
            <a:off x="0" y="395660"/>
            <a:ext cx="2633472" cy="2002755"/>
            <a:chOff x="533994" y="465392"/>
            <a:chExt cx="2496560" cy="1383462"/>
          </a:xfrm>
        </p:grpSpPr>
        <p:sp>
          <p:nvSpPr>
            <p:cNvPr id="14" name="Content Placeholder 7">
              <a:extLst>
                <a:ext uri="{FF2B5EF4-FFF2-40B4-BE49-F238E27FC236}">
                  <a16:creationId xmlns:a16="http://schemas.microsoft.com/office/drawing/2014/main" id="{98B3C468-4A81-CBBB-FDFF-DC70841DD31A}"/>
                </a:ext>
              </a:extLst>
            </p:cNvPr>
            <p:cNvSpPr txBox="1">
              <a:spLocks/>
            </p:cNvSpPr>
            <p:nvPr/>
          </p:nvSpPr>
          <p:spPr>
            <a:xfrm>
              <a:off x="533994" y="1569765"/>
              <a:ext cx="2496560" cy="27908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2000" b="1" kern="100" dirty="0">
                  <a:solidFill>
                    <a:srgbClr val="156082"/>
                  </a:solidFill>
                  <a:latin typeface="PT Serif" panose="020A0603040505020204" pitchFamily="18" charset="77"/>
                  <a:ea typeface="Aptos" panose="020B0004020202020204" pitchFamily="34" charset="0"/>
                  <a:cs typeface="Times New Roman" panose="02020603050405020304" pitchFamily="18" charset="0"/>
                </a:rPr>
                <a:t>Implementation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2000" b="1" kern="100" dirty="0">
                  <a:solidFill>
                    <a:srgbClr val="156082"/>
                  </a:solidFill>
                  <a:latin typeface="PT Serif" panose="020A0603040505020204" pitchFamily="18" charset="77"/>
                  <a:ea typeface="Aptos" panose="020B0004020202020204" pitchFamily="34" charset="0"/>
                  <a:cs typeface="Times New Roman" panose="02020603050405020304" pitchFamily="18" charset="0"/>
                </a:rPr>
                <a:t> Guide</a:t>
              </a:r>
            </a:p>
          </p:txBody>
        </p:sp>
        <p:pic>
          <p:nvPicPr>
            <p:cNvPr id="20" name="Graphic 19" descr="Document outline">
              <a:extLst>
                <a:ext uri="{FF2B5EF4-FFF2-40B4-BE49-F238E27FC236}">
                  <a16:creationId xmlns:a16="http://schemas.microsoft.com/office/drawing/2014/main" id="{1EC0B9B5-611D-6B7F-6525-5C5FDA8C2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25074" y="465392"/>
              <a:ext cx="914400" cy="914400"/>
            </a:xfrm>
            <a:prstGeom prst="rect">
              <a:avLst/>
            </a:prstGeom>
          </p:spPr>
        </p:pic>
      </p:grpSp>
      <p:sp>
        <p:nvSpPr>
          <p:cNvPr id="27" name="Title 5">
            <a:extLst>
              <a:ext uri="{FF2B5EF4-FFF2-40B4-BE49-F238E27FC236}">
                <a16:creationId xmlns:a16="http://schemas.microsoft.com/office/drawing/2014/main" id="{CDCFD4D7-2555-88CE-CD50-CD8B823A521B}"/>
              </a:ext>
            </a:extLst>
          </p:cNvPr>
          <p:cNvSpPr txBox="1">
            <a:spLocks/>
          </p:cNvSpPr>
          <p:nvPr/>
        </p:nvSpPr>
        <p:spPr>
          <a:xfrm>
            <a:off x="356007" y="3700527"/>
            <a:ext cx="2277463" cy="26035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Scripting Cues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Best Practices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Workflows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Collateral Explanations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1400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374D4584-8C1B-6C30-FFE2-9C534379BA32}"/>
              </a:ext>
            </a:extLst>
          </p:cNvPr>
          <p:cNvSpPr txBox="1">
            <a:spLocks/>
          </p:cNvSpPr>
          <p:nvPr/>
        </p:nvSpPr>
        <p:spPr>
          <a:xfrm>
            <a:off x="356006" y="3021494"/>
            <a:ext cx="2277463" cy="87998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Create a uniformed 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approach through: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1400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4B375-E243-63C8-C410-F6742B019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CE12D45F-A7C1-1D3F-9878-19BFC261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021CB75-EA1A-D80B-672D-9B658B135642}"/>
              </a:ext>
            </a:extLst>
          </p:cNvPr>
          <p:cNvSpPr txBox="1">
            <a:spLocks/>
          </p:cNvSpPr>
          <p:nvPr/>
        </p:nvSpPr>
        <p:spPr>
          <a:xfrm>
            <a:off x="1274347" y="2254391"/>
            <a:ext cx="3817740" cy="4332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0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Live &amp; Recorded Webinars</a:t>
            </a:r>
          </a:p>
        </p:txBody>
      </p:sp>
      <p:pic>
        <p:nvPicPr>
          <p:cNvPr id="5" name="Graphic 4" descr="Teacher outline">
            <a:extLst>
              <a:ext uri="{FF2B5EF4-FFF2-40B4-BE49-F238E27FC236}">
                <a16:creationId xmlns:a16="http://schemas.microsoft.com/office/drawing/2014/main" id="{40870AD0-5992-4A9E-1DE4-CEA58C65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6692" y="705343"/>
            <a:ext cx="1718616" cy="15805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A76AFB8-7920-0535-EFD4-C15C9D3D4484}"/>
              </a:ext>
            </a:extLst>
          </p:cNvPr>
          <p:cNvSpPr txBox="1">
            <a:spLocks/>
          </p:cNvSpPr>
          <p:nvPr/>
        </p:nvSpPr>
        <p:spPr>
          <a:xfrm>
            <a:off x="1256654" y="3022967"/>
            <a:ext cx="4164928" cy="181588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Comprehensive training sessions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covering implementation steps, common questions, and best practices 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endParaRPr lang="en-US" sz="16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Recorded sessions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for ongoing reference and staff onboarding 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315A154C-0F71-0AC1-3428-31ECA314D746}"/>
              </a:ext>
            </a:extLst>
          </p:cNvPr>
          <p:cNvSpPr txBox="1">
            <a:spLocks/>
          </p:cNvSpPr>
          <p:nvPr/>
        </p:nvSpPr>
        <p:spPr>
          <a:xfrm>
            <a:off x="6272192" y="3077068"/>
            <a:ext cx="4164928" cy="21236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Concise and practical: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Gives leaders and directors a high-level overview of the program and their role.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endParaRPr lang="en-US" sz="16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Tailored  Messaging: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In-depth for some, streamlined for others.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EB04329D-EE20-7ABB-FDFB-FECC663352F2}"/>
              </a:ext>
            </a:extLst>
          </p:cNvPr>
          <p:cNvSpPr txBox="1">
            <a:spLocks/>
          </p:cNvSpPr>
          <p:nvPr/>
        </p:nvSpPr>
        <p:spPr>
          <a:xfrm>
            <a:off x="6445786" y="2285844"/>
            <a:ext cx="3817740" cy="4332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0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Slide Decks</a:t>
            </a:r>
          </a:p>
        </p:txBody>
      </p:sp>
    </p:spTree>
    <p:extLst>
      <p:ext uri="{BB962C8B-B14F-4D97-AF65-F5344CB8AC3E}">
        <p14:creationId xmlns:p14="http://schemas.microsoft.com/office/powerpoint/2010/main" val="25260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81F0D-76E5-CE44-7B4A-5A3BDEAA8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326FC7C1-35C9-D486-AEE1-8C5BF9427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A146662A-D741-4A7D-CB44-C1A40F377A82}"/>
              </a:ext>
            </a:extLst>
          </p:cNvPr>
          <p:cNvSpPr txBox="1">
            <a:spLocks/>
          </p:cNvSpPr>
          <p:nvPr/>
        </p:nvSpPr>
        <p:spPr>
          <a:xfrm>
            <a:off x="-417036" y="1814011"/>
            <a:ext cx="4329803" cy="43326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0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Stakeholder Buy In</a:t>
            </a:r>
          </a:p>
        </p:txBody>
      </p:sp>
      <p:pic>
        <p:nvPicPr>
          <p:cNvPr id="8" name="Graphic 7" descr="Group of men outline">
            <a:extLst>
              <a:ext uri="{FF2B5EF4-FFF2-40B4-BE49-F238E27FC236}">
                <a16:creationId xmlns:a16="http://schemas.microsoft.com/office/drawing/2014/main" id="{B7FABCB4-282A-14BB-01D9-F65D91F34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6189" y="690660"/>
            <a:ext cx="1123351" cy="1123351"/>
          </a:xfrm>
          <a:prstGeom prst="rect">
            <a:avLst/>
          </a:prstGeom>
        </p:spPr>
      </p:pic>
      <p:pic>
        <p:nvPicPr>
          <p:cNvPr id="12" name="Picture 11" descr="A website page with text and images&#10;&#10;AI-generated content may be incorrect.">
            <a:extLst>
              <a:ext uri="{FF2B5EF4-FFF2-40B4-BE49-F238E27FC236}">
                <a16:creationId xmlns:a16="http://schemas.microsoft.com/office/drawing/2014/main" id="{E58374B4-4BEF-5F04-A2F3-9ED1BCE7B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222" y="3127248"/>
            <a:ext cx="2884122" cy="37307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screenshot of a medical application&#10;&#10;AI-generated content may be incorrect.">
            <a:extLst>
              <a:ext uri="{FF2B5EF4-FFF2-40B4-BE49-F238E27FC236}">
                <a16:creationId xmlns:a16="http://schemas.microsoft.com/office/drawing/2014/main" id="{994FF4A9-3B24-1322-0726-FE3D74781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047" y="3127248"/>
            <a:ext cx="2852929" cy="37307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F41230C4-CBE9-84C4-6929-B4025A2CC299}"/>
              </a:ext>
            </a:extLst>
          </p:cNvPr>
          <p:cNvSpPr txBox="1">
            <a:spLocks/>
          </p:cNvSpPr>
          <p:nvPr/>
        </p:nvSpPr>
        <p:spPr>
          <a:xfrm>
            <a:off x="885368" y="2588751"/>
            <a:ext cx="4118054" cy="28053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Clear and focused: 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Tailored to show leaders and funeral directors the purpose, value, and their role.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Built for buy-in: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Connects to the "why" and emphasizes impact without overwhelming detail.</a:t>
            </a: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38B1051D-2938-1307-AE3A-E4FE0B95C90C}"/>
              </a:ext>
            </a:extLst>
          </p:cNvPr>
          <p:cNvSpPr/>
          <p:nvPr/>
        </p:nvSpPr>
        <p:spPr>
          <a:xfrm>
            <a:off x="6184860" y="3446167"/>
            <a:ext cx="190361" cy="190361"/>
          </a:xfrm>
          <a:prstGeom prst="star5">
            <a:avLst/>
          </a:prstGeom>
          <a:solidFill>
            <a:srgbClr val="90A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A7A4ECD8-69A0-E98A-E39E-88FC4472FB08}"/>
              </a:ext>
            </a:extLst>
          </p:cNvPr>
          <p:cNvSpPr/>
          <p:nvPr/>
        </p:nvSpPr>
        <p:spPr>
          <a:xfrm>
            <a:off x="9684360" y="3443914"/>
            <a:ext cx="190361" cy="190361"/>
          </a:xfrm>
          <a:prstGeom prst="star5">
            <a:avLst/>
          </a:prstGeom>
          <a:solidFill>
            <a:srgbClr val="90A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47C38-FF06-5548-4625-F07E7477E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FF0083A0-05DC-48B0-3358-F626D06F1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FA768A6-40D5-F2F7-6242-8DAC9B35CD84}"/>
              </a:ext>
            </a:extLst>
          </p:cNvPr>
          <p:cNvSpPr txBox="1">
            <a:spLocks/>
          </p:cNvSpPr>
          <p:nvPr/>
        </p:nvSpPr>
        <p:spPr>
          <a:xfrm>
            <a:off x="-133667" y="1463040"/>
            <a:ext cx="4329803" cy="73693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4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Centrally-Located </a:t>
            </a:r>
          </a:p>
          <a:p>
            <a:pPr marL="0" indent="0" algn="ctr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4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Resource Hub</a:t>
            </a:r>
          </a:p>
        </p:txBody>
      </p:sp>
      <p:pic>
        <p:nvPicPr>
          <p:cNvPr id="8" name="Graphic 7" descr="Internet outline">
            <a:extLst>
              <a:ext uri="{FF2B5EF4-FFF2-40B4-BE49-F238E27FC236}">
                <a16:creationId xmlns:a16="http://schemas.microsoft.com/office/drawing/2014/main" id="{61A99D36-AEC2-6F61-FB4F-05585B0B4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0195" y="133627"/>
            <a:ext cx="1402080" cy="1402080"/>
          </a:xfrm>
          <a:prstGeom prst="rect">
            <a:avLst/>
          </a:prstGeom>
        </p:spPr>
      </p:pic>
      <p:pic>
        <p:nvPicPr>
          <p:cNvPr id="9" name="Screen Recording 2025-04-22 at 10.16.33 AM.mov">
            <a:hlinkClick r:id="" action="ppaction://media"/>
            <a:extLst>
              <a:ext uri="{FF2B5EF4-FFF2-40B4-BE49-F238E27FC236}">
                <a16:creationId xmlns:a16="http://schemas.microsoft.com/office/drawing/2014/main" id="{05B18456-7D40-7403-71B4-04A0BC8536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1862229"/>
            <a:ext cx="5750659" cy="3729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B2033282-5111-0A4C-9C7E-F81BCDA6EB78}"/>
              </a:ext>
            </a:extLst>
          </p:cNvPr>
          <p:cNvSpPr txBox="1">
            <a:spLocks/>
          </p:cNvSpPr>
          <p:nvPr/>
        </p:nvSpPr>
        <p:spPr>
          <a:xfrm>
            <a:off x="1566406" y="2393531"/>
            <a:ext cx="4172408" cy="31977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Centralized site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with training, materials and tools all in one place.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endParaRPr lang="en-US" sz="17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Password-protected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but accessible to all staff you desire.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endParaRPr lang="en-US" sz="17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Available anytime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 for easy, ongoing support and reference.</a:t>
            </a:r>
          </a:p>
        </p:txBody>
      </p:sp>
    </p:spTree>
    <p:extLst>
      <p:ext uri="{BB962C8B-B14F-4D97-AF65-F5344CB8AC3E}">
        <p14:creationId xmlns:p14="http://schemas.microsoft.com/office/powerpoint/2010/main" val="38848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D6A26-B665-5709-B538-806776D0E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0BC44343-743B-7BAB-E927-85B9ADD12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BCB3DBC-B811-59BD-13A4-5C8516DB03E9}"/>
              </a:ext>
            </a:extLst>
          </p:cNvPr>
          <p:cNvSpPr txBox="1">
            <a:spLocks/>
          </p:cNvSpPr>
          <p:nvPr/>
        </p:nvSpPr>
        <p:spPr>
          <a:xfrm>
            <a:off x="-391886" y="1563757"/>
            <a:ext cx="4329803" cy="4332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0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Learning Library</a:t>
            </a:r>
          </a:p>
        </p:txBody>
      </p:sp>
      <p:pic>
        <p:nvPicPr>
          <p:cNvPr id="8" name="Graphic 7" descr="Film reel outline">
            <a:extLst>
              <a:ext uri="{FF2B5EF4-FFF2-40B4-BE49-F238E27FC236}">
                <a16:creationId xmlns:a16="http://schemas.microsoft.com/office/drawing/2014/main" id="{1C328AE9-9DF8-6DEC-450D-E25EC7F3C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899" y="283765"/>
            <a:ext cx="1416825" cy="1416825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DF8E68D0-59C2-C733-8AEE-F3CEA1ECFE5E}"/>
              </a:ext>
            </a:extLst>
          </p:cNvPr>
          <p:cNvSpPr txBox="1">
            <a:spLocks/>
          </p:cNvSpPr>
          <p:nvPr/>
        </p:nvSpPr>
        <p:spPr>
          <a:xfrm>
            <a:off x="1109206" y="2621699"/>
            <a:ext cx="4605794" cy="28053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Practical tools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to strengthen communication and connection in tough conversations.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Articles, videos, and podcasts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focused on sales with empathy, especially when serving grieving families</a:t>
            </a:r>
          </a:p>
        </p:txBody>
      </p:sp>
      <p:pic>
        <p:nvPicPr>
          <p:cNvPr id="12" name="Screen Recording 2025-04-22 at 10.40.24 AM.mov">
            <a:hlinkClick r:id="" action="ppaction://media"/>
            <a:extLst>
              <a:ext uri="{FF2B5EF4-FFF2-40B4-BE49-F238E27FC236}">
                <a16:creationId xmlns:a16="http://schemas.microsoft.com/office/drawing/2014/main" id="{5EC6D17B-F810-C15B-5793-E31F90932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293" r="5544"/>
          <a:stretch/>
        </p:blipFill>
        <p:spPr>
          <a:xfrm>
            <a:off x="6106886" y="2139892"/>
            <a:ext cx="5743576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FDD1-CC43-669E-C330-D65DE98A2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ue and green waves&#10;&#10;AI-generated content may be incorrect.">
            <a:extLst>
              <a:ext uri="{FF2B5EF4-FFF2-40B4-BE49-F238E27FC236}">
                <a16:creationId xmlns:a16="http://schemas.microsoft.com/office/drawing/2014/main" id="{B5ED7A75-6FD1-914A-15D2-8B4A1E1F6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 descr="A diagram of a diagram&#10;&#10;AI-generated content may be incorrect.">
            <a:extLst>
              <a:ext uri="{FF2B5EF4-FFF2-40B4-BE49-F238E27FC236}">
                <a16:creationId xmlns:a16="http://schemas.microsoft.com/office/drawing/2014/main" id="{38B26F90-3D8E-6ECA-0A9A-777D413062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1" b="5909"/>
          <a:stretch/>
        </p:blipFill>
        <p:spPr>
          <a:xfrm>
            <a:off x="1900238" y="1630114"/>
            <a:ext cx="8883356" cy="3597771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993FDFEC-C791-C8A0-EA51-1BAF14CBA2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5473" y="495123"/>
            <a:ext cx="778070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PT Serif" panose="020A0603040505020204" pitchFamily="18" charset="77"/>
              </a:rPr>
              <a:t>Best Practices For Success</a:t>
            </a:r>
            <a:endParaRPr lang="en-US" sz="4400" b="1" dirty="0">
              <a:solidFill>
                <a:schemeClr val="accent1"/>
              </a:solidFill>
              <a:latin typeface="PT Serif" panose="020A06030405050202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3204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60AC7-EE0A-D693-A459-D8FD890F3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C5DCE3E1-6CAA-8E25-7B4E-1893AF44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  <p:pic>
        <p:nvPicPr>
          <p:cNvPr id="9" name="Picture 8" descr="A white background with blue and green waves&#10;&#10;AI-generated content may be incorrect.">
            <a:extLst>
              <a:ext uri="{FF2B5EF4-FFF2-40B4-BE49-F238E27FC236}">
                <a16:creationId xmlns:a16="http://schemas.microsoft.com/office/drawing/2014/main" id="{E919701A-D523-E51D-9FD7-810A4F57F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  <p:pic>
        <p:nvPicPr>
          <p:cNvPr id="11" name="Picture 10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E6473EC5-2703-DD7F-1C9D-07AD5E95D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  <p:pic>
        <p:nvPicPr>
          <p:cNvPr id="13" name="Picture 12" descr="A white background with a shadow&#10;&#10;AI-generated content may be incorrect.">
            <a:extLst>
              <a:ext uri="{FF2B5EF4-FFF2-40B4-BE49-F238E27FC236}">
                <a16:creationId xmlns:a16="http://schemas.microsoft.com/office/drawing/2014/main" id="{CADB3C08-9FAB-A3CA-5921-DC63FD7C7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8DAA5-1AD8-0D8E-7B23-328F05D88CD6}"/>
              </a:ext>
            </a:extLst>
          </p:cNvPr>
          <p:cNvSpPr txBox="1"/>
          <p:nvPr/>
        </p:nvSpPr>
        <p:spPr>
          <a:xfrm>
            <a:off x="3132695" y="2905780"/>
            <a:ext cx="663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venir Book" panose="02000503020000020003" pitchFamily="2" charset="0"/>
              </a:rPr>
              <a:t>Families never forget who stayed.</a:t>
            </a:r>
          </a:p>
        </p:txBody>
      </p:sp>
    </p:spTree>
    <p:extLst>
      <p:ext uri="{BB962C8B-B14F-4D97-AF65-F5344CB8AC3E}">
        <p14:creationId xmlns:p14="http://schemas.microsoft.com/office/powerpoint/2010/main" val="153579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4FA6D-8B51-FAEB-4CEA-3D0E47559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ue and green waves&#10;&#10;AI-generated content may be incorrect.">
            <a:extLst>
              <a:ext uri="{FF2B5EF4-FFF2-40B4-BE49-F238E27FC236}">
                <a16:creationId xmlns:a16="http://schemas.microsoft.com/office/drawing/2014/main" id="{3DDC56AC-7282-0AA6-BA56-B678AB17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45" y="685800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BD09EFF-2413-75BB-5B65-1ED60D3725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4836" y="2510942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Your Journey Forward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4A77A9-D304-B9C6-C976-A4F39187FA9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74836" y="3060689"/>
            <a:ext cx="10515600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 structured, compassionate means to stay connected after the service.</a:t>
            </a:r>
            <a:endParaRPr lang="en-US" sz="18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F9A9B-3EC6-F4A4-B931-20FF08614EB7}"/>
              </a:ext>
            </a:extLst>
          </p:cNvPr>
          <p:cNvGrpSpPr/>
          <p:nvPr/>
        </p:nvGrpSpPr>
        <p:grpSpPr>
          <a:xfrm>
            <a:off x="973355" y="2401098"/>
            <a:ext cx="2193445" cy="1810142"/>
            <a:chOff x="1145500" y="3264822"/>
            <a:chExt cx="2193445" cy="1810142"/>
          </a:xfrm>
        </p:grpSpPr>
        <p:sp>
          <p:nvSpPr>
            <p:cNvPr id="3" name="Content Placeholder 7">
              <a:extLst>
                <a:ext uri="{FF2B5EF4-FFF2-40B4-BE49-F238E27FC236}">
                  <a16:creationId xmlns:a16="http://schemas.microsoft.com/office/drawing/2014/main" id="{52D5A046-61CD-F55A-4071-5D0A059E44C6}"/>
                </a:ext>
              </a:extLst>
            </p:cNvPr>
            <p:cNvSpPr txBox="1">
              <a:spLocks/>
            </p:cNvSpPr>
            <p:nvPr/>
          </p:nvSpPr>
          <p:spPr>
            <a:xfrm>
              <a:off x="1145500" y="4130731"/>
              <a:ext cx="2193445" cy="94423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Curated Materials: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Thoughtfully designed to support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 families and funeral homes</a:t>
              </a:r>
              <a:r>
                <a:rPr lang="en-US" sz="1800" kern="10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Graphic 3" descr="Document outline">
              <a:extLst>
                <a:ext uri="{FF2B5EF4-FFF2-40B4-BE49-F238E27FC236}">
                  <a16:creationId xmlns:a16="http://schemas.microsoft.com/office/drawing/2014/main" id="{B9BA032D-6B38-26C3-0894-65F4BE1DC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5022" y="3264822"/>
              <a:ext cx="914400" cy="914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BA49B2-01E3-D263-E281-6718EC766AEF}"/>
              </a:ext>
            </a:extLst>
          </p:cNvPr>
          <p:cNvGrpSpPr/>
          <p:nvPr/>
        </p:nvGrpSpPr>
        <p:grpSpPr>
          <a:xfrm>
            <a:off x="3620682" y="2171620"/>
            <a:ext cx="2428972" cy="2066406"/>
            <a:chOff x="3792827" y="3318224"/>
            <a:chExt cx="2428972" cy="2066406"/>
          </a:xfrm>
        </p:grpSpPr>
        <p:sp>
          <p:nvSpPr>
            <p:cNvPr id="7" name="Content Placeholder 7">
              <a:extLst>
                <a:ext uri="{FF2B5EF4-FFF2-40B4-BE49-F238E27FC236}">
                  <a16:creationId xmlns:a16="http://schemas.microsoft.com/office/drawing/2014/main" id="{CF9D7EFF-919D-5DA9-4619-F5464F8467DD}"/>
                </a:ext>
              </a:extLst>
            </p:cNvPr>
            <p:cNvSpPr txBox="1">
              <a:spLocks/>
            </p:cNvSpPr>
            <p:nvPr/>
          </p:nvSpPr>
          <p:spPr>
            <a:xfrm>
              <a:off x="3792827" y="4121848"/>
              <a:ext cx="2428972" cy="126278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Training &amp; Development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Equip your team to deliver every 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touchpoint with heart and excellence</a:t>
              </a:r>
              <a:endParaRPr lang="en-US" sz="1800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Graphic 9" descr="Teacher outline">
              <a:extLst>
                <a:ext uri="{FF2B5EF4-FFF2-40B4-BE49-F238E27FC236}">
                  <a16:creationId xmlns:a16="http://schemas.microsoft.com/office/drawing/2014/main" id="{05B0B270-D069-E679-6FD2-449FA8AE8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9" y="3318224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45B2DA-8539-73FD-F421-B7ACE6A9141B}"/>
              </a:ext>
            </a:extLst>
          </p:cNvPr>
          <p:cNvGrpSpPr/>
          <p:nvPr/>
        </p:nvGrpSpPr>
        <p:grpSpPr>
          <a:xfrm>
            <a:off x="6335159" y="2235228"/>
            <a:ext cx="2193445" cy="1976012"/>
            <a:chOff x="6858561" y="3381832"/>
            <a:chExt cx="2193445" cy="1976012"/>
          </a:xfrm>
        </p:grpSpPr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4DF2DFA7-EF26-9A66-A5C3-1943AD85FD6E}"/>
                </a:ext>
              </a:extLst>
            </p:cNvPr>
            <p:cNvSpPr txBox="1">
              <a:spLocks/>
            </p:cNvSpPr>
            <p:nvPr/>
          </p:nvSpPr>
          <p:spPr>
            <a:xfrm>
              <a:off x="6858561" y="4095062"/>
              <a:ext cx="2193445" cy="126278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Implementation Support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Step-by-step support to integrate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the program into daily service</a:t>
              </a:r>
              <a:endParaRPr lang="en-US" sz="1800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Graphic 12" descr="Flowchart outline">
              <a:extLst>
                <a:ext uri="{FF2B5EF4-FFF2-40B4-BE49-F238E27FC236}">
                  <a16:creationId xmlns:a16="http://schemas.microsoft.com/office/drawing/2014/main" id="{33F502AF-6137-165E-099D-4DC38BE7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34659" y="3381832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8426FA-107D-4F71-6687-E081A0F8D0A5}"/>
              </a:ext>
            </a:extLst>
          </p:cNvPr>
          <p:cNvSpPr txBox="1"/>
          <p:nvPr/>
        </p:nvSpPr>
        <p:spPr>
          <a:xfrm>
            <a:off x="13167360" y="1408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-0.00013 -0.1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5.55112E-17 L -0.00208 0.237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7F9E-89D8-CFA0-1563-5344B14B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rochure and a booklet&#10;&#10;AI-generated content may be incorrect.">
            <a:extLst>
              <a:ext uri="{FF2B5EF4-FFF2-40B4-BE49-F238E27FC236}">
                <a16:creationId xmlns:a16="http://schemas.microsoft.com/office/drawing/2014/main" id="{64CE98FE-F7F5-7BB4-B60F-C7B11DC80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0317" b="6349"/>
          <a:stretch>
            <a:fillRect/>
          </a:stretch>
        </p:blipFill>
        <p:spPr>
          <a:xfrm>
            <a:off x="0" y="-1"/>
            <a:ext cx="13167360" cy="8229601"/>
          </a:xfrm>
        </p:spPr>
      </p:pic>
    </p:spTree>
    <p:extLst>
      <p:ext uri="{BB962C8B-B14F-4D97-AF65-F5344CB8AC3E}">
        <p14:creationId xmlns:p14="http://schemas.microsoft.com/office/powerpoint/2010/main" val="6410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1CAE3-61A0-D12B-0BE3-C023F019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ue and green waves&#10;&#10;AI-generated content may be incorrect.">
            <a:extLst>
              <a:ext uri="{FF2B5EF4-FFF2-40B4-BE49-F238E27FC236}">
                <a16:creationId xmlns:a16="http://schemas.microsoft.com/office/drawing/2014/main" id="{C9FA24D2-AF3E-6BC4-2D16-A839D15B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9" y="19682"/>
            <a:ext cx="12430012" cy="69918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57C5943-6AA7-093E-7DC3-1C22F6C125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7777" y="542476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What Families Receive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D1E398-19AE-62B3-6666-891D39E030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05001" y="2917335"/>
            <a:ext cx="1956486" cy="46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200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Grief Support</a:t>
            </a:r>
          </a:p>
        </p:txBody>
      </p:sp>
      <p:pic>
        <p:nvPicPr>
          <p:cNvPr id="5" name="Graphic 4" descr="Open hand outline">
            <a:extLst>
              <a:ext uri="{FF2B5EF4-FFF2-40B4-BE49-F238E27FC236}">
                <a16:creationId xmlns:a16="http://schemas.microsoft.com/office/drawing/2014/main" id="{16B5D6F5-97D0-AE48-AE13-C689424D4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1376" y="3397240"/>
            <a:ext cx="1003737" cy="10037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676B4A0-49C3-F547-82FF-4A7AE8260F55}"/>
              </a:ext>
            </a:extLst>
          </p:cNvPr>
          <p:cNvGrpSpPr/>
          <p:nvPr/>
        </p:nvGrpSpPr>
        <p:grpSpPr>
          <a:xfrm>
            <a:off x="4417425" y="1780595"/>
            <a:ext cx="3536304" cy="3285077"/>
            <a:chOff x="4137240" y="1502166"/>
            <a:chExt cx="3536304" cy="3285077"/>
          </a:xfrm>
        </p:grpSpPr>
        <p:sp>
          <p:nvSpPr>
            <p:cNvPr id="2" name="Content Placeholder 7">
              <a:extLst>
                <a:ext uri="{FF2B5EF4-FFF2-40B4-BE49-F238E27FC236}">
                  <a16:creationId xmlns:a16="http://schemas.microsoft.com/office/drawing/2014/main" id="{BC4E5437-34FB-1134-C7AB-51F9AA5E477A}"/>
                </a:ext>
              </a:extLst>
            </p:cNvPr>
            <p:cNvSpPr txBox="1">
              <a:spLocks/>
            </p:cNvSpPr>
            <p:nvPr/>
          </p:nvSpPr>
          <p:spPr>
            <a:xfrm>
              <a:off x="4518453" y="2710412"/>
              <a:ext cx="3155091" cy="46737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2200" kern="100" dirty="0">
                  <a:solidFill>
                    <a:schemeClr val="accent1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Practical Resources</a:t>
              </a:r>
            </a:p>
          </p:txBody>
        </p:sp>
        <p:pic>
          <p:nvPicPr>
            <p:cNvPr id="10" name="Graphic 9" descr="Document outline">
              <a:extLst>
                <a:ext uri="{FF2B5EF4-FFF2-40B4-BE49-F238E27FC236}">
                  <a16:creationId xmlns:a16="http://schemas.microsoft.com/office/drawing/2014/main" id="{5421233C-09A3-BCD0-259F-9DA237177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54595" y="3282281"/>
              <a:ext cx="914400" cy="91440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0091B9-5B3E-5A40-8FF5-B69928595AA4}"/>
                </a:ext>
              </a:extLst>
            </p:cNvPr>
            <p:cNvSpPr/>
            <p:nvPr/>
          </p:nvSpPr>
          <p:spPr>
            <a:xfrm>
              <a:off x="4137240" y="1502166"/>
              <a:ext cx="3285077" cy="3285077"/>
            </a:xfrm>
            <a:prstGeom prst="ellipse">
              <a:avLst/>
            </a:prstGeom>
            <a:noFill/>
            <a:ln w="38100">
              <a:solidFill>
                <a:srgbClr val="7B81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34E80B4-B340-42E6-2E5D-EB9CB68AB020}"/>
              </a:ext>
            </a:extLst>
          </p:cNvPr>
          <p:cNvSpPr/>
          <p:nvPr/>
        </p:nvSpPr>
        <p:spPr>
          <a:xfrm>
            <a:off x="614010" y="1780594"/>
            <a:ext cx="3285077" cy="3285077"/>
          </a:xfrm>
          <a:prstGeom prst="ellipse">
            <a:avLst/>
          </a:prstGeom>
          <a:noFill/>
          <a:ln w="38100">
            <a:solidFill>
              <a:srgbClr val="7B81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DB3DBD-7D30-A927-042D-D6D1A1861419}"/>
              </a:ext>
            </a:extLst>
          </p:cNvPr>
          <p:cNvGrpSpPr/>
          <p:nvPr/>
        </p:nvGrpSpPr>
        <p:grpSpPr>
          <a:xfrm>
            <a:off x="8292913" y="1780596"/>
            <a:ext cx="10604158" cy="3285077"/>
            <a:chOff x="8256373" y="1176187"/>
            <a:chExt cx="10604158" cy="3285077"/>
          </a:xfrm>
        </p:grpSpPr>
        <p:sp>
          <p:nvSpPr>
            <p:cNvPr id="3" name="Content Placeholder 7">
              <a:extLst>
                <a:ext uri="{FF2B5EF4-FFF2-40B4-BE49-F238E27FC236}">
                  <a16:creationId xmlns:a16="http://schemas.microsoft.com/office/drawing/2014/main" id="{47802754-3BC5-6EF4-DF57-F6772D4FDD42}"/>
                </a:ext>
              </a:extLst>
            </p:cNvPr>
            <p:cNvSpPr txBox="1">
              <a:spLocks/>
            </p:cNvSpPr>
            <p:nvPr/>
          </p:nvSpPr>
          <p:spPr>
            <a:xfrm>
              <a:off x="8344931" y="2467068"/>
              <a:ext cx="10515600" cy="46243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2100" kern="100" dirty="0">
                  <a:solidFill>
                    <a:schemeClr val="accent1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Preplanning Introduction</a:t>
              </a:r>
            </a:p>
          </p:txBody>
        </p:sp>
        <p:pic>
          <p:nvPicPr>
            <p:cNvPr id="12" name="Graphic 11" descr="Meeting outline">
              <a:extLst>
                <a:ext uri="{FF2B5EF4-FFF2-40B4-BE49-F238E27FC236}">
                  <a16:creationId xmlns:a16="http://schemas.microsoft.com/office/drawing/2014/main" id="{790A97E1-AE24-0030-3EA5-05DA335F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41711" y="2929502"/>
              <a:ext cx="914400" cy="91440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A9E428-2842-5B18-D6B6-9B07DE080145}"/>
                </a:ext>
              </a:extLst>
            </p:cNvPr>
            <p:cNvSpPr/>
            <p:nvPr/>
          </p:nvSpPr>
          <p:spPr>
            <a:xfrm>
              <a:off x="8256373" y="1176187"/>
              <a:ext cx="3285077" cy="3285077"/>
            </a:xfrm>
            <a:prstGeom prst="ellipse">
              <a:avLst/>
            </a:prstGeom>
            <a:noFill/>
            <a:ln w="38100">
              <a:solidFill>
                <a:srgbClr val="7B81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41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C410A-A940-4520-F585-86349E27A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steps to a workflow&#10;&#10;AI-generated content may be incorrect.">
            <a:extLst>
              <a:ext uri="{FF2B5EF4-FFF2-40B4-BE49-F238E27FC236}">
                <a16:creationId xmlns:a16="http://schemas.microsoft.com/office/drawing/2014/main" id="{82CDE92B-2074-6604-B905-2B2065E1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94" t="23449" r="52657" b="6410"/>
          <a:stretch/>
        </p:blipFill>
        <p:spPr>
          <a:xfrm>
            <a:off x="1598142" y="1240145"/>
            <a:ext cx="1956486" cy="5239265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204C1D06-EA54-CF0D-A984-B267A3197212}"/>
              </a:ext>
            </a:extLst>
          </p:cNvPr>
          <p:cNvSpPr txBox="1">
            <a:spLocks/>
          </p:cNvSpPr>
          <p:nvPr/>
        </p:nvSpPr>
        <p:spPr>
          <a:xfrm>
            <a:off x="257433" y="355765"/>
            <a:ext cx="10515600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PT Serif" panose="020A0603040505020204" pitchFamily="18" charset="77"/>
              </a:rPr>
              <a:t>Your Journey Forward Workflow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64F731-C90D-B4FC-3DB4-1100B0FBAA11}"/>
              </a:ext>
            </a:extLst>
          </p:cNvPr>
          <p:cNvSpPr txBox="1"/>
          <p:nvPr/>
        </p:nvSpPr>
        <p:spPr>
          <a:xfrm>
            <a:off x="3554628" y="1729946"/>
            <a:ext cx="245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Arrangement Conference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9C98A-EDC3-869A-A687-F2BD290BA59B}"/>
              </a:ext>
            </a:extLst>
          </p:cNvPr>
          <p:cNvSpPr txBox="1"/>
          <p:nvPr/>
        </p:nvSpPr>
        <p:spPr>
          <a:xfrm>
            <a:off x="3554628" y="2866078"/>
            <a:ext cx="245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Aftercare Appointment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BE6113-82B5-3313-FDE5-70933E4B3D73}"/>
              </a:ext>
            </a:extLst>
          </p:cNvPr>
          <p:cNvSpPr txBox="1"/>
          <p:nvPr/>
        </p:nvSpPr>
        <p:spPr>
          <a:xfrm>
            <a:off x="3520646" y="4254154"/>
            <a:ext cx="245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Ongoing </a:t>
            </a:r>
          </a:p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Support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011319-886C-61B7-13A5-2A281C731C39}"/>
              </a:ext>
            </a:extLst>
          </p:cNvPr>
          <p:cNvSpPr txBox="1"/>
          <p:nvPr/>
        </p:nvSpPr>
        <p:spPr>
          <a:xfrm>
            <a:off x="3520646" y="5460648"/>
            <a:ext cx="245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Preplanning</a:t>
            </a:r>
          </a:p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Conversations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4EE90-9068-FF63-A9EA-685507305BAD}"/>
              </a:ext>
            </a:extLst>
          </p:cNvPr>
          <p:cNvSpPr txBox="1"/>
          <p:nvPr/>
        </p:nvSpPr>
        <p:spPr>
          <a:xfrm>
            <a:off x="5511114" y="1504717"/>
            <a:ext cx="5493417" cy="90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Step 1</a:t>
            </a:r>
            <a:endParaRPr lang="en-US" sz="1200" dirty="0">
              <a:solidFill>
                <a:srgbClr val="4A4E6A"/>
              </a:solidFill>
              <a:effectLst/>
              <a:latin typeface="Avenir Book" panose="02000503020000020003" pitchFamily="2" charset="0"/>
            </a:endParaRPr>
          </a:p>
          <a:p>
            <a:pPr>
              <a:lnSpc>
                <a:spcPts val="1950"/>
              </a:lnSpc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Introduce Aftercare Concept + </a:t>
            </a:r>
          </a:p>
          <a:p>
            <a:pPr>
              <a:lnSpc>
                <a:spcPts val="1950"/>
              </a:lnSpc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Schedule Aftercare Appointment during the At-Need Arrangement</a:t>
            </a:r>
            <a:endParaRPr lang="en-US" sz="1200" dirty="0">
              <a:solidFill>
                <a:srgbClr val="4A4E6A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660E4A-BBCE-048B-88E1-D42D48C90166}"/>
              </a:ext>
            </a:extLst>
          </p:cNvPr>
          <p:cNvSpPr txBox="1"/>
          <p:nvPr/>
        </p:nvSpPr>
        <p:spPr>
          <a:xfrm>
            <a:off x="5511113" y="2812776"/>
            <a:ext cx="5493417" cy="69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Step 2</a:t>
            </a:r>
          </a:p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Walk Through Aftercare Guide + Provide Next Steps</a:t>
            </a:r>
            <a:endParaRPr lang="en-US" sz="1200" dirty="0">
              <a:solidFill>
                <a:srgbClr val="4A4E6A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914FA5-2E13-4537-31E5-AF6373851325}"/>
              </a:ext>
            </a:extLst>
          </p:cNvPr>
          <p:cNvSpPr txBox="1"/>
          <p:nvPr/>
        </p:nvSpPr>
        <p:spPr>
          <a:xfrm>
            <a:off x="5477132" y="4178692"/>
            <a:ext cx="5493417" cy="69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Step 3</a:t>
            </a:r>
          </a:p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Offer ongoing touchpoints: thank-you, follow-up, and continued support</a:t>
            </a:r>
            <a:endParaRPr lang="en-US" sz="1200" dirty="0">
              <a:solidFill>
                <a:srgbClr val="4A4E6A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1ED156-AA0E-F32C-8278-1D89EB7EA2E7}"/>
              </a:ext>
            </a:extLst>
          </p:cNvPr>
          <p:cNvSpPr txBox="1"/>
          <p:nvPr/>
        </p:nvSpPr>
        <p:spPr>
          <a:xfrm>
            <a:off x="5511112" y="5500014"/>
            <a:ext cx="5493417" cy="69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Step 4</a:t>
            </a:r>
          </a:p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When appropriate, schedule a Preneed Appointment</a:t>
            </a:r>
            <a:endParaRPr lang="en-US" sz="1200" dirty="0">
              <a:solidFill>
                <a:srgbClr val="4A4E6A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665C2-E7FB-B89B-7029-8C0F15A1D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nd blue background with a white background&#10;&#10;AI-generated content may be incorrect.">
            <a:extLst>
              <a:ext uri="{FF2B5EF4-FFF2-40B4-BE49-F238E27FC236}">
                <a16:creationId xmlns:a16="http://schemas.microsoft.com/office/drawing/2014/main" id="{4A172B75-6348-08F0-8363-2EFBD57C3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9676" y="-123567"/>
            <a:ext cx="12411676" cy="6981568"/>
          </a:xfr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7015C10C-5CC5-2C02-CD65-4F785F57FC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7830" y="1715560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At-Need Arrangement Conference</a:t>
            </a:r>
          </a:p>
        </p:txBody>
      </p:sp>
      <p:pic>
        <p:nvPicPr>
          <p:cNvPr id="4" name="Picture 3" descr="A diagram of steps to a workflow&#10;&#10;AI-generated content may be incorrect.">
            <a:extLst>
              <a:ext uri="{FF2B5EF4-FFF2-40B4-BE49-F238E27FC236}">
                <a16:creationId xmlns:a16="http://schemas.microsoft.com/office/drawing/2014/main" id="{3F00A833-3584-2407-7699-5ADA1B12FD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10" t="24226" r="55970" b="58091"/>
          <a:stretch/>
        </p:blipFill>
        <p:spPr>
          <a:xfrm>
            <a:off x="581555" y="1619178"/>
            <a:ext cx="970949" cy="894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580D849-28C7-88AD-9C5C-4441DE73ADAB}"/>
              </a:ext>
            </a:extLst>
          </p:cNvPr>
          <p:cNvSpPr txBox="1">
            <a:spLocks/>
          </p:cNvSpPr>
          <p:nvPr/>
        </p:nvSpPr>
        <p:spPr>
          <a:xfrm>
            <a:off x="502533" y="1113732"/>
            <a:ext cx="9160756" cy="4605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Step 1 </a:t>
            </a:r>
          </a:p>
        </p:txBody>
      </p:sp>
      <p:pic>
        <p:nvPicPr>
          <p:cNvPr id="7" name="Picture 6" descr="A diagram of a schedule&#10;&#10;AI-generated content may be incorrect.">
            <a:extLst>
              <a:ext uri="{FF2B5EF4-FFF2-40B4-BE49-F238E27FC236}">
                <a16:creationId xmlns:a16="http://schemas.microsoft.com/office/drawing/2014/main" id="{8E39E8F3-05EC-EAAC-E8E6-D7912279C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04" y="2996272"/>
            <a:ext cx="7438699" cy="29129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0762EF-5A7C-B2B2-52C4-3342518631A8}"/>
              </a:ext>
            </a:extLst>
          </p:cNvPr>
          <p:cNvSpPr txBox="1"/>
          <p:nvPr/>
        </p:nvSpPr>
        <p:spPr>
          <a:xfrm>
            <a:off x="1687830" y="2626940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PT Serif" panose="020A0603040505020204" pitchFamily="18" charset="77"/>
              </a:rPr>
              <a:t>SETTING THE STAGE: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ADCB55-B92B-88A2-A944-AB0604421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456" y="3474901"/>
            <a:ext cx="2615183" cy="33831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9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E1ED0A9E-31F0-939C-344A-52559DFA8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8857" y="677595"/>
            <a:ext cx="761428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The Aftercare Appointment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E8543-DAF2-96B4-6AA2-06D5F92AB887}"/>
              </a:ext>
            </a:extLst>
          </p:cNvPr>
          <p:cNvSpPr txBox="1"/>
          <p:nvPr/>
        </p:nvSpPr>
        <p:spPr>
          <a:xfrm>
            <a:off x="10938933" y="555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ED1306-7CA4-D924-4E4E-6E9294037278}"/>
              </a:ext>
            </a:extLst>
          </p:cNvPr>
          <p:cNvGrpSpPr/>
          <p:nvPr/>
        </p:nvGrpSpPr>
        <p:grpSpPr>
          <a:xfrm>
            <a:off x="1708121" y="1379326"/>
            <a:ext cx="8775756" cy="5338701"/>
            <a:chOff x="1708121" y="1379326"/>
            <a:chExt cx="8775756" cy="5338701"/>
          </a:xfrm>
        </p:grpSpPr>
        <p:pic>
          <p:nvPicPr>
            <p:cNvPr id="7" name="Picture 6" descr="A diagram of a customer support&#10;&#10;AI-generated content may be incorrect.">
              <a:extLst>
                <a:ext uri="{FF2B5EF4-FFF2-40B4-BE49-F238E27FC236}">
                  <a16:creationId xmlns:a16="http://schemas.microsoft.com/office/drawing/2014/main" id="{228C86C0-B46E-D7CA-B5E3-449BABBE3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8121" y="1379326"/>
              <a:ext cx="8775756" cy="533870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CB23E41-80A7-0DDC-FD43-66C8F5EBC9C1}"/>
                </a:ext>
              </a:extLst>
            </p:cNvPr>
            <p:cNvSpPr/>
            <p:nvPr/>
          </p:nvSpPr>
          <p:spPr>
            <a:xfrm>
              <a:off x="7097952" y="6170628"/>
              <a:ext cx="254723" cy="170211"/>
            </a:xfrm>
            <a:prstGeom prst="rect">
              <a:avLst/>
            </a:prstGeom>
            <a:solidFill>
              <a:srgbClr val="F9F8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17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213EC-3771-06FD-9919-A89BBA869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nd blue background with a white background&#10;&#10;AI-generated content may be incorrect.">
            <a:extLst>
              <a:ext uri="{FF2B5EF4-FFF2-40B4-BE49-F238E27FC236}">
                <a16:creationId xmlns:a16="http://schemas.microsoft.com/office/drawing/2014/main" id="{ED8766BB-6CED-48C3-9FD6-496A194FC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8246" y="0"/>
            <a:ext cx="12411676" cy="6981568"/>
          </a:xfr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B989677E-D2FD-3DCB-F8AA-5027F22214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7830" y="1715560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Ongoing Support</a:t>
            </a:r>
          </a:p>
        </p:txBody>
      </p:sp>
      <p:pic>
        <p:nvPicPr>
          <p:cNvPr id="4" name="Picture 3" descr="A diagram of steps to a workflow&#10;&#10;AI-generated content may be incorrect.">
            <a:extLst>
              <a:ext uri="{FF2B5EF4-FFF2-40B4-BE49-F238E27FC236}">
                <a16:creationId xmlns:a16="http://schemas.microsoft.com/office/drawing/2014/main" id="{4453D338-DBD6-D62E-D887-FBB2F0F117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10" t="24226" r="55970" b="58091"/>
          <a:stretch/>
        </p:blipFill>
        <p:spPr>
          <a:xfrm>
            <a:off x="581555" y="1619178"/>
            <a:ext cx="970949" cy="894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53A4C2A-5379-B0DD-6A56-CF850F19EB09}"/>
              </a:ext>
            </a:extLst>
          </p:cNvPr>
          <p:cNvSpPr txBox="1">
            <a:spLocks/>
          </p:cNvSpPr>
          <p:nvPr/>
        </p:nvSpPr>
        <p:spPr>
          <a:xfrm>
            <a:off x="502533" y="1113732"/>
            <a:ext cx="9160756" cy="4605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Step 3 </a:t>
            </a:r>
          </a:p>
        </p:txBody>
      </p:sp>
      <p:pic>
        <p:nvPicPr>
          <p:cNvPr id="10" name="Picture 9" descr="A diagram of a computer monitor&#10;&#10;AI-generated content may be incorrect.">
            <a:extLst>
              <a:ext uri="{FF2B5EF4-FFF2-40B4-BE49-F238E27FC236}">
                <a16:creationId xmlns:a16="http://schemas.microsoft.com/office/drawing/2014/main" id="{234000AA-7616-7305-3B2C-0843B95FD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830" y="2496441"/>
            <a:ext cx="8942054" cy="32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C13AC-EA34-1BB2-C727-A1A9D27D7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nd blue background with a white background&#10;&#10;AI-generated content may be incorrect.">
            <a:extLst>
              <a:ext uri="{FF2B5EF4-FFF2-40B4-BE49-F238E27FC236}">
                <a16:creationId xmlns:a16="http://schemas.microsoft.com/office/drawing/2014/main" id="{47079C6C-CC43-6694-88E4-9C0E7B478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9838" y="-61784"/>
            <a:ext cx="12411676" cy="6981568"/>
          </a:xfr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B62C2531-762E-E7FA-6F36-9E4FA50279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7830" y="1715560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Preplanning Appointment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DF2F217-DADA-12AF-BEE3-1C570EE8EEDD}"/>
              </a:ext>
            </a:extLst>
          </p:cNvPr>
          <p:cNvSpPr txBox="1">
            <a:spLocks/>
          </p:cNvSpPr>
          <p:nvPr/>
        </p:nvSpPr>
        <p:spPr>
          <a:xfrm>
            <a:off x="1541073" y="2463113"/>
            <a:ext cx="10515600" cy="299909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1"/>
                </a:solidFill>
                <a:latin typeface="Avenir Book" panose="02000503020000020003" pitchFamily="2" charset="0"/>
              </a:rPr>
              <a:t>Goals: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b="1" u="sng" dirty="0">
                <a:solidFill>
                  <a:schemeClr val="accent1"/>
                </a:solidFill>
                <a:latin typeface="Avenir Book" panose="02000503020000020003" pitchFamily="2" charset="0"/>
              </a:rPr>
              <a:t>P</a:t>
            </a:r>
            <a:r>
              <a:rPr lang="en-US" sz="2400" b="1" dirty="0">
                <a:solidFill>
                  <a:schemeClr val="accent1"/>
                </a:solidFill>
                <a:latin typeface="Avenir Book" panose="02000503020000020003" pitchFamily="2" charset="0"/>
              </a:rPr>
              <a:t>rioritize the family: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Reconnect and meet them where they are</a:t>
            </a:r>
            <a:r>
              <a:rPr lang="en-US" sz="2000" dirty="0">
                <a:solidFill>
                  <a:schemeClr val="accent1"/>
                </a:solidFill>
                <a:latin typeface="Avenir Book" panose="02000503020000020003" pitchFamily="2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b="1" u="sng" dirty="0">
                <a:solidFill>
                  <a:schemeClr val="accent1"/>
                </a:solidFill>
                <a:latin typeface="Avenir Book" panose="02000503020000020003" pitchFamily="2" charset="0"/>
              </a:rPr>
              <a:t>P</a:t>
            </a:r>
            <a:r>
              <a:rPr lang="en-US" sz="2400" b="1" dirty="0">
                <a:solidFill>
                  <a:schemeClr val="accent1"/>
                </a:solidFill>
                <a:latin typeface="Avenir Book" panose="02000503020000020003" pitchFamily="2" charset="0"/>
              </a:rPr>
              <a:t>reserve Their Story: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Gather personal details and wishes.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b="1" u="sng" dirty="0">
                <a:solidFill>
                  <a:schemeClr val="accent1"/>
                </a:solidFill>
                <a:latin typeface="Avenir Book" panose="02000503020000020003" pitchFamily="2" charset="0"/>
              </a:rPr>
              <a:t>P</a:t>
            </a:r>
            <a:r>
              <a:rPr lang="en-US" sz="2400" b="1" dirty="0">
                <a:solidFill>
                  <a:schemeClr val="accent1"/>
                </a:solidFill>
                <a:latin typeface="Avenir Book" panose="02000503020000020003" pitchFamily="2" charset="0"/>
              </a:rPr>
              <a:t>ersonalize Their Preferences: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Shape services that reflect their life and values</a:t>
            </a: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b="1" u="sng" dirty="0">
                <a:solidFill>
                  <a:schemeClr val="accent1"/>
                </a:solidFill>
                <a:latin typeface="Avenir Book" panose="02000503020000020003" pitchFamily="2" charset="0"/>
              </a:rPr>
              <a:t>P</a:t>
            </a:r>
            <a:r>
              <a:rPr lang="en-US" sz="2400" b="1" dirty="0">
                <a:solidFill>
                  <a:schemeClr val="accent1"/>
                </a:solidFill>
                <a:latin typeface="Avenir Book" panose="02000503020000020003" pitchFamily="2" charset="0"/>
              </a:rPr>
              <a:t>rotect Their Plan: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Fund the plan to ease future burdens.</a:t>
            </a:r>
            <a:endParaRPr lang="en-US" sz="2400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C3A4F7B-CB0B-E26A-68F0-6377F35680DF}"/>
              </a:ext>
            </a:extLst>
          </p:cNvPr>
          <p:cNvSpPr txBox="1">
            <a:spLocks/>
          </p:cNvSpPr>
          <p:nvPr/>
        </p:nvSpPr>
        <p:spPr>
          <a:xfrm>
            <a:off x="502533" y="1113732"/>
            <a:ext cx="9160756" cy="4605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Step 4 </a:t>
            </a:r>
          </a:p>
        </p:txBody>
      </p:sp>
      <p:pic>
        <p:nvPicPr>
          <p:cNvPr id="11" name="Picture 10" descr="A diagram of steps to a workflow&#10;&#10;AI-generated content may be incorrect.">
            <a:extLst>
              <a:ext uri="{FF2B5EF4-FFF2-40B4-BE49-F238E27FC236}">
                <a16:creationId xmlns:a16="http://schemas.microsoft.com/office/drawing/2014/main" id="{BDC4B9DA-E46A-DAAB-EFC8-34D033C5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14" t="75102" r="56205" b="8129"/>
          <a:stretch/>
        </p:blipFill>
        <p:spPr>
          <a:xfrm>
            <a:off x="550779" y="1588445"/>
            <a:ext cx="1004087" cy="89449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15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16519</TotalTime>
  <Words>629</Words>
  <Application>Microsoft Macintosh PowerPoint</Application>
  <PresentationFormat>Widescreen</PresentationFormat>
  <Paragraphs>97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Avenir Book</vt:lpstr>
      <vt:lpstr>PT Serif</vt:lpstr>
      <vt:lpstr>Times-Roman</vt:lpstr>
      <vt:lpstr>Wingdings</vt:lpstr>
      <vt:lpstr>Office Theme</vt:lpstr>
      <vt:lpstr>PowerPoint Presentation</vt:lpstr>
      <vt:lpstr>Your Journey Forward</vt:lpstr>
      <vt:lpstr>PowerPoint Presentation</vt:lpstr>
      <vt:lpstr>What Families Receive</vt:lpstr>
      <vt:lpstr>PowerPoint Presentation</vt:lpstr>
      <vt:lpstr>At-Need Arrangement Conference</vt:lpstr>
      <vt:lpstr>The Aftercare Appointment</vt:lpstr>
      <vt:lpstr>Ongoing Support</vt:lpstr>
      <vt:lpstr>Preplanning Appointment</vt:lpstr>
      <vt:lpstr>Training + Implementation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Practices For Success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Damon Wenig</dc:creator>
  <cp:lastModifiedBy>Alyssa McNab</cp:lastModifiedBy>
  <cp:revision>35</cp:revision>
  <dcterms:created xsi:type="dcterms:W3CDTF">2025-04-18T15:10:24Z</dcterms:created>
  <dcterms:modified xsi:type="dcterms:W3CDTF">2025-09-03T21:07:24Z</dcterms:modified>
</cp:coreProperties>
</file>